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7.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 id="2147483867" r:id="rId2"/>
    <p:sldMasterId id="2147483885" r:id="rId3"/>
    <p:sldMasterId id="2147483921" r:id="rId4"/>
    <p:sldMasterId id="2147483939" r:id="rId5"/>
    <p:sldMasterId id="2147483969" r:id="rId6"/>
    <p:sldMasterId id="2147483987" r:id="rId7"/>
    <p:sldMasterId id="2147484017" r:id="rId8"/>
    <p:sldMasterId id="2147484035" r:id="rId9"/>
  </p:sldMasterIdLst>
  <p:notesMasterIdLst>
    <p:notesMasterId r:id="rId22"/>
  </p:notesMasterIdLst>
  <p:sldIdLst>
    <p:sldId id="292" r:id="rId10"/>
    <p:sldId id="256" r:id="rId11"/>
    <p:sldId id="257" r:id="rId12"/>
    <p:sldId id="258" r:id="rId13"/>
    <p:sldId id="287" r:id="rId14"/>
    <p:sldId id="259" r:id="rId15"/>
    <p:sldId id="260" r:id="rId16"/>
    <p:sldId id="261" r:id="rId17"/>
    <p:sldId id="262" r:id="rId18"/>
    <p:sldId id="263" r:id="rId19"/>
    <p:sldId id="264" r:id="rId20"/>
    <p:sldId id="26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23" autoAdjust="0"/>
    <p:restoredTop sz="80774" autoAdjust="0"/>
  </p:normalViewPr>
  <p:slideViewPr>
    <p:cSldViewPr snapToGrid="0">
      <p:cViewPr varScale="1">
        <p:scale>
          <a:sx n="66" d="100"/>
          <a:sy n="66" d="100"/>
        </p:scale>
        <p:origin x="1555"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B75551-92AD-4C45-8F67-E8ED23E2F4F3}" type="datetimeFigureOut">
              <a:rPr lang="en-NG" smtClean="0"/>
              <a:t>12/01/2023</a:t>
            </a:fld>
            <a:endParaRPr lang="en-N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F21EC6-158B-44BE-8E7B-A0B11FE10B6E}" type="slidenum">
              <a:rPr lang="en-NG" smtClean="0"/>
              <a:t>‹#›</a:t>
            </a:fld>
            <a:endParaRPr lang="en-NG"/>
          </a:p>
        </p:txBody>
      </p:sp>
    </p:spTree>
    <p:extLst>
      <p:ext uri="{BB962C8B-B14F-4D97-AF65-F5344CB8AC3E}">
        <p14:creationId xmlns:p14="http://schemas.microsoft.com/office/powerpoint/2010/main" val="2005049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F21EC6-158B-44BE-8E7B-A0B11FE10B6E}" type="slidenum">
              <a:rPr lang="en-NG" smtClean="0"/>
              <a:t>1</a:t>
            </a:fld>
            <a:endParaRPr lang="en-NG"/>
          </a:p>
        </p:txBody>
      </p:sp>
    </p:spTree>
    <p:extLst>
      <p:ext uri="{BB962C8B-B14F-4D97-AF65-F5344CB8AC3E}">
        <p14:creationId xmlns:p14="http://schemas.microsoft.com/office/powerpoint/2010/main" val="2520756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Jamitan Tech is a Nigerian geospatial company that provides Geographic Information System (GIS) services to various industries. </a:t>
            </a:r>
          </a:p>
          <a:p>
            <a:r>
              <a:rPr lang="en-US" dirty="0"/>
              <a:t>Spatial Data Infrastructure (SDI) refers to a framework of geographic data, metadata, users, and tools intended to provide an efficient way to use, manage, and share spatial information.</a:t>
            </a:r>
          </a:p>
          <a:p>
            <a:r>
              <a:rPr lang="en-US" dirty="0"/>
              <a:t>For the first time the next census Is going to be a digital one. All Enumerators will have a tab with a map of their area assigned to them. All data will be </a:t>
            </a:r>
            <a:r>
              <a:rPr lang="en-US" dirty="0" err="1"/>
              <a:t>inputed</a:t>
            </a:r>
            <a:r>
              <a:rPr lang="en-US" dirty="0"/>
              <a:t> on the tab and sent to a database. </a:t>
            </a:r>
          </a:p>
          <a:p>
            <a:endParaRPr lang="en-GB" dirty="0"/>
          </a:p>
        </p:txBody>
      </p:sp>
      <p:sp>
        <p:nvSpPr>
          <p:cNvPr id="4" name="Slide Number Placeholder 3"/>
          <p:cNvSpPr>
            <a:spLocks noGrp="1"/>
          </p:cNvSpPr>
          <p:nvPr>
            <p:ph type="sldNum" sz="quarter" idx="5"/>
          </p:nvPr>
        </p:nvSpPr>
        <p:spPr/>
        <p:txBody>
          <a:bodyPr/>
          <a:lstStyle/>
          <a:p>
            <a:fld id="{64F21EC6-158B-44BE-8E7B-A0B11FE10B6E}" type="slidenum">
              <a:rPr lang="en-NG" smtClean="0"/>
              <a:t>2</a:t>
            </a:fld>
            <a:endParaRPr lang="en-NG"/>
          </a:p>
        </p:txBody>
      </p:sp>
    </p:spTree>
    <p:extLst>
      <p:ext uri="{BB962C8B-B14F-4D97-AF65-F5344CB8AC3E}">
        <p14:creationId xmlns:p14="http://schemas.microsoft.com/office/powerpoint/2010/main" val="2788692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64F21EC6-158B-44BE-8E7B-A0B11FE10B6E}" type="slidenum">
              <a:rPr lang="en-NG" smtClean="0"/>
              <a:t>4</a:t>
            </a:fld>
            <a:endParaRPr lang="en-NG"/>
          </a:p>
        </p:txBody>
      </p:sp>
    </p:spTree>
    <p:extLst>
      <p:ext uri="{BB962C8B-B14F-4D97-AF65-F5344CB8AC3E}">
        <p14:creationId xmlns:p14="http://schemas.microsoft.com/office/powerpoint/2010/main" val="586693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GIS- Geographic Information System</a:t>
            </a:r>
          </a:p>
          <a:p>
            <a:r>
              <a:rPr lang="en-GB" dirty="0"/>
              <a:t>LIS- Land Information System</a:t>
            </a:r>
          </a:p>
          <a:p>
            <a:r>
              <a:rPr lang="en-GB" dirty="0"/>
              <a:t>EDMS- Electronic Document Management System</a:t>
            </a:r>
          </a:p>
          <a:p>
            <a:r>
              <a:rPr lang="en-GB" dirty="0"/>
              <a:t>Finance- </a:t>
            </a:r>
          </a:p>
          <a:p>
            <a:r>
              <a:rPr lang="en-GB" dirty="0"/>
              <a:t>All these 4 sits on the a database. </a:t>
            </a:r>
          </a:p>
        </p:txBody>
      </p:sp>
      <p:sp>
        <p:nvSpPr>
          <p:cNvPr id="4" name="Slide Number Placeholder 3"/>
          <p:cNvSpPr>
            <a:spLocks noGrp="1"/>
          </p:cNvSpPr>
          <p:nvPr>
            <p:ph type="sldNum" sz="quarter" idx="5"/>
          </p:nvPr>
        </p:nvSpPr>
        <p:spPr/>
        <p:txBody>
          <a:bodyPr/>
          <a:lstStyle/>
          <a:p>
            <a:fld id="{64F21EC6-158B-44BE-8E7B-A0B11FE10B6E}" type="slidenum">
              <a:rPr lang="en-NG" smtClean="0"/>
              <a:t>5</a:t>
            </a:fld>
            <a:endParaRPr lang="en-NG"/>
          </a:p>
        </p:txBody>
      </p:sp>
    </p:spTree>
    <p:extLst>
      <p:ext uri="{BB962C8B-B14F-4D97-AF65-F5344CB8AC3E}">
        <p14:creationId xmlns:p14="http://schemas.microsoft.com/office/powerpoint/2010/main" val="1934083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must be effective and capable of handling the range of features which include manage, </a:t>
            </a:r>
            <a:r>
              <a:rPr lang="en-GB" dirty="0" err="1"/>
              <a:t>analyze</a:t>
            </a:r>
            <a:r>
              <a:rPr lang="en-GB" dirty="0"/>
              <a:t>, visualize land related </a:t>
            </a:r>
            <a:r>
              <a:rPr lang="en-GB" dirty="0" err="1"/>
              <a:t>informations</a:t>
            </a:r>
            <a:r>
              <a:rPr lang="en-GB" dirty="0"/>
              <a:t>.</a:t>
            </a:r>
          </a:p>
        </p:txBody>
      </p:sp>
      <p:sp>
        <p:nvSpPr>
          <p:cNvPr id="4" name="Slide Number Placeholder 3"/>
          <p:cNvSpPr>
            <a:spLocks noGrp="1"/>
          </p:cNvSpPr>
          <p:nvPr>
            <p:ph type="sldNum" sz="quarter" idx="5"/>
          </p:nvPr>
        </p:nvSpPr>
        <p:spPr/>
        <p:txBody>
          <a:bodyPr/>
          <a:lstStyle/>
          <a:p>
            <a:fld id="{64F21EC6-158B-44BE-8E7B-A0B11FE10B6E}" type="slidenum">
              <a:rPr lang="en-NG" smtClean="0"/>
              <a:t>6</a:t>
            </a:fld>
            <a:endParaRPr lang="en-NG"/>
          </a:p>
        </p:txBody>
      </p:sp>
    </p:spTree>
    <p:extLst>
      <p:ext uri="{BB962C8B-B14F-4D97-AF65-F5344CB8AC3E}">
        <p14:creationId xmlns:p14="http://schemas.microsoft.com/office/powerpoint/2010/main" val="3342667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LIS System must be scalable. At the initial stage if the transactions being carried out was 200, what happens to the system when it increases to 1000.  A scalable system when the workload increases the system capability can increase with minimal cost and little </a:t>
            </a:r>
            <a:r>
              <a:rPr lang="en-GB" dirty="0" err="1"/>
              <a:t>little</a:t>
            </a:r>
            <a:r>
              <a:rPr lang="en-GB" dirty="0"/>
              <a:t> or no configuration, it remains stable. The ArcGIS Pro Enterprise is a very scalable system. It has 3 components which include – SERVER, PORTAL, DATA STORE. When the ArcGIS Pro needs to be scaled up, all you need to do is increase or expand the size of the server. It offers data protection unlike the open source systems. </a:t>
            </a:r>
          </a:p>
        </p:txBody>
      </p:sp>
      <p:sp>
        <p:nvSpPr>
          <p:cNvPr id="4" name="Slide Number Placeholder 3"/>
          <p:cNvSpPr>
            <a:spLocks noGrp="1"/>
          </p:cNvSpPr>
          <p:nvPr>
            <p:ph type="sldNum" sz="quarter" idx="5"/>
          </p:nvPr>
        </p:nvSpPr>
        <p:spPr/>
        <p:txBody>
          <a:bodyPr/>
          <a:lstStyle/>
          <a:p>
            <a:fld id="{64F21EC6-158B-44BE-8E7B-A0B11FE10B6E}" type="slidenum">
              <a:rPr lang="en-NG" smtClean="0"/>
              <a:t>7</a:t>
            </a:fld>
            <a:endParaRPr lang="en-NG"/>
          </a:p>
        </p:txBody>
      </p:sp>
    </p:spTree>
    <p:extLst>
      <p:ext uri="{BB962C8B-B14F-4D97-AF65-F5344CB8AC3E}">
        <p14:creationId xmlns:p14="http://schemas.microsoft.com/office/powerpoint/2010/main" val="2093078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QUILT- </a:t>
            </a:r>
            <a:r>
              <a:rPr lang="en-US" dirty="0"/>
              <a:t>two layers of cloth filled with padding (such as down or batting) held in place by ties or stitched designs. . Imagine each land parcel as a square on the quilt, and the fabric stitches together all these squares to create a comprehensive picture of land ownership and use. It's a valuable tool for effective land administration and decision-making.</a:t>
            </a:r>
          </a:p>
          <a:p>
            <a:endParaRPr lang="en-GB" dirty="0"/>
          </a:p>
        </p:txBody>
      </p:sp>
      <p:sp>
        <p:nvSpPr>
          <p:cNvPr id="4" name="Slide Number Placeholder 3"/>
          <p:cNvSpPr>
            <a:spLocks noGrp="1"/>
          </p:cNvSpPr>
          <p:nvPr>
            <p:ph type="sldNum" sz="quarter" idx="5"/>
          </p:nvPr>
        </p:nvSpPr>
        <p:spPr/>
        <p:txBody>
          <a:bodyPr/>
          <a:lstStyle/>
          <a:p>
            <a:fld id="{64F21EC6-158B-44BE-8E7B-A0B11FE10B6E}" type="slidenum">
              <a:rPr lang="en-NG" smtClean="0"/>
              <a:t>8</a:t>
            </a:fld>
            <a:endParaRPr lang="en-NG"/>
          </a:p>
        </p:txBody>
      </p:sp>
    </p:spTree>
    <p:extLst>
      <p:ext uri="{BB962C8B-B14F-4D97-AF65-F5344CB8AC3E}">
        <p14:creationId xmlns:p14="http://schemas.microsoft.com/office/powerpoint/2010/main" val="2448110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of you will say the ArcGIS Enterprise or online is expense. Very soon the </a:t>
            </a:r>
            <a:r>
              <a:rPr lang="en-GB" dirty="0" err="1"/>
              <a:t>ArcMAP</a:t>
            </a:r>
            <a:r>
              <a:rPr lang="en-GB" dirty="0"/>
              <a:t> will be retired by March 1, 2026. There are various ways you can pay for it. There are perpetual licenses. Even if you don’t renew you can still have your data intact and work with what you have. Its necessary we start getting accustomed to ArcGIS Pro. </a:t>
            </a:r>
          </a:p>
        </p:txBody>
      </p:sp>
      <p:sp>
        <p:nvSpPr>
          <p:cNvPr id="4" name="Slide Number Placeholder 3"/>
          <p:cNvSpPr>
            <a:spLocks noGrp="1"/>
          </p:cNvSpPr>
          <p:nvPr>
            <p:ph type="sldNum" sz="quarter" idx="5"/>
          </p:nvPr>
        </p:nvSpPr>
        <p:spPr/>
        <p:txBody>
          <a:bodyPr/>
          <a:lstStyle/>
          <a:p>
            <a:fld id="{64F21EC6-158B-44BE-8E7B-A0B11FE10B6E}" type="slidenum">
              <a:rPr lang="en-NG" smtClean="0"/>
              <a:t>10</a:t>
            </a:fld>
            <a:endParaRPr lang="en-NG"/>
          </a:p>
        </p:txBody>
      </p:sp>
    </p:spTree>
    <p:extLst>
      <p:ext uri="{BB962C8B-B14F-4D97-AF65-F5344CB8AC3E}">
        <p14:creationId xmlns:p14="http://schemas.microsoft.com/office/powerpoint/2010/main" val="2532025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668135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21142490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29803485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87406523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067437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6115775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19942410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95875261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61BDFD-FEE3-4342-BFBE-6421ED55714E}" type="datetimeFigureOut">
              <a:rPr lang="en-NG" smtClean="0"/>
              <a:t>12/01/2023</a:t>
            </a:fld>
            <a:endParaRPr lang="en-NG"/>
          </a:p>
        </p:txBody>
      </p:sp>
      <p:sp>
        <p:nvSpPr>
          <p:cNvPr id="8" name="Footer Placeholder 7"/>
          <p:cNvSpPr>
            <a:spLocks noGrp="1"/>
          </p:cNvSpPr>
          <p:nvPr>
            <p:ph type="ftr" sz="quarter" idx="11"/>
          </p:nvPr>
        </p:nvSpPr>
        <p:spPr/>
        <p:txBody>
          <a:bodyPr/>
          <a:lstStyle/>
          <a:p>
            <a:endParaRPr lang="en-NG"/>
          </a:p>
        </p:txBody>
      </p:sp>
      <p:sp>
        <p:nvSpPr>
          <p:cNvPr id="9" name="Slide Number Placeholder 8"/>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6456176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61BDFD-FEE3-4342-BFBE-6421ED55714E}" type="datetimeFigureOut">
              <a:rPr lang="en-NG" smtClean="0"/>
              <a:t>12/01/2023</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13817698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61BDFD-FEE3-4342-BFBE-6421ED55714E}" type="datetimeFigureOut">
              <a:rPr lang="en-NG" smtClean="0"/>
              <a:t>12/01/2023</a:t>
            </a:fld>
            <a:endParaRPr lang="en-NG"/>
          </a:p>
        </p:txBody>
      </p:sp>
      <p:sp>
        <p:nvSpPr>
          <p:cNvPr id="3" name="Footer Placeholder 2"/>
          <p:cNvSpPr>
            <a:spLocks noGrp="1"/>
          </p:cNvSpPr>
          <p:nvPr>
            <p:ph type="ftr" sz="quarter" idx="11"/>
          </p:nvPr>
        </p:nvSpPr>
        <p:spPr/>
        <p:txBody>
          <a:bodyPr/>
          <a:lstStyle/>
          <a:p>
            <a:endParaRPr lang="en-NG"/>
          </a:p>
        </p:txBody>
      </p:sp>
      <p:sp>
        <p:nvSpPr>
          <p:cNvPr id="4" name="Slide Number Placeholder 3"/>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34171181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065726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874090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421705763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CD61BDFD-FEE3-4342-BFBE-6421ED55714E}" type="datetimeFigureOut">
              <a:rPr lang="en-NG" smtClean="0"/>
              <a:t>12/01/2023</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3138231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18558978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07085952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40812041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19568907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3129095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09084452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36669362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D61BDFD-FEE3-4342-BFBE-6421ED55714E}" type="datetimeFigureOut">
              <a:rPr lang="en-NG" smtClean="0"/>
              <a:t>12/01/2023</a:t>
            </a:fld>
            <a:endParaRPr lang="en-NG"/>
          </a:p>
        </p:txBody>
      </p:sp>
      <p:sp>
        <p:nvSpPr>
          <p:cNvPr id="8" name="Footer Placeholder 7"/>
          <p:cNvSpPr>
            <a:spLocks noGrp="1"/>
          </p:cNvSpPr>
          <p:nvPr>
            <p:ph type="ftr" sz="quarter" idx="11"/>
          </p:nvPr>
        </p:nvSpPr>
        <p:spPr/>
        <p:txBody>
          <a:bodyPr/>
          <a:lstStyle/>
          <a:p>
            <a:endParaRPr lang="en-NG"/>
          </a:p>
        </p:txBody>
      </p:sp>
      <p:sp>
        <p:nvSpPr>
          <p:cNvPr id="9" name="Slide Number Placeholder 8"/>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07425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67735569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32507561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27463696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29336934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61BDFD-FEE3-4342-BFBE-6421ED55714E}" type="datetimeFigureOut">
              <a:rPr lang="en-NG" smtClean="0"/>
              <a:t>12/01/2023</a:t>
            </a:fld>
            <a:endParaRPr lang="en-NG"/>
          </a:p>
        </p:txBody>
      </p:sp>
      <p:sp>
        <p:nvSpPr>
          <p:cNvPr id="8" name="Footer Placeholder 7"/>
          <p:cNvSpPr>
            <a:spLocks noGrp="1"/>
          </p:cNvSpPr>
          <p:nvPr>
            <p:ph type="ftr" sz="quarter" idx="11"/>
          </p:nvPr>
        </p:nvSpPr>
        <p:spPr/>
        <p:txBody>
          <a:bodyPr/>
          <a:lstStyle/>
          <a:p>
            <a:endParaRPr lang="en-NG"/>
          </a:p>
        </p:txBody>
      </p:sp>
      <p:sp>
        <p:nvSpPr>
          <p:cNvPr id="9" name="Slide Number Placeholder 8"/>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97201314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61BDFD-FEE3-4342-BFBE-6421ED55714E}" type="datetimeFigureOut">
              <a:rPr lang="en-NG" smtClean="0"/>
              <a:t>12/01/2023</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68035315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61BDFD-FEE3-4342-BFBE-6421ED55714E}" type="datetimeFigureOut">
              <a:rPr lang="en-NG" smtClean="0"/>
              <a:t>12/01/2023</a:t>
            </a:fld>
            <a:endParaRPr lang="en-NG"/>
          </a:p>
        </p:txBody>
      </p:sp>
      <p:sp>
        <p:nvSpPr>
          <p:cNvPr id="3" name="Footer Placeholder 2"/>
          <p:cNvSpPr>
            <a:spLocks noGrp="1"/>
          </p:cNvSpPr>
          <p:nvPr>
            <p:ph type="ftr" sz="quarter" idx="11"/>
          </p:nvPr>
        </p:nvSpPr>
        <p:spPr/>
        <p:txBody>
          <a:bodyPr/>
          <a:lstStyle/>
          <a:p>
            <a:endParaRPr lang="en-NG"/>
          </a:p>
        </p:txBody>
      </p:sp>
      <p:sp>
        <p:nvSpPr>
          <p:cNvPr id="4" name="Slide Number Placeholder 3"/>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89089030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55067303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26865568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55033374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7512223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3906317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3337412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50778459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61BDFD-FEE3-4342-BFBE-6421ED55714E}" type="datetimeFigureOut">
              <a:rPr lang="en-NG" smtClean="0"/>
              <a:t>12/01/2023</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75481190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61BDFD-FEE3-4342-BFBE-6421ED55714E}" type="datetimeFigureOut">
              <a:rPr lang="en-NG" smtClean="0"/>
              <a:t>12/01/2023</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70292430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63182022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09987858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a:xfrm>
            <a:off x="1371600" y="4323845"/>
            <a:ext cx="6400800" cy="365125"/>
          </a:xfrm>
        </p:spPr>
        <p:txBody>
          <a:bodyPr/>
          <a:lstStyle/>
          <a:p>
            <a:endParaRPr lang="en-NG"/>
          </a:p>
        </p:txBody>
      </p:sp>
      <p:sp>
        <p:nvSpPr>
          <p:cNvPr id="6" name="Slide Number Placeholder 5"/>
          <p:cNvSpPr>
            <a:spLocks noGrp="1"/>
          </p:cNvSpPr>
          <p:nvPr>
            <p:ph type="sldNum" sz="quarter" idx="12"/>
          </p:nvPr>
        </p:nvSpPr>
        <p:spPr>
          <a:xfrm>
            <a:off x="8077200" y="1430866"/>
            <a:ext cx="2743200" cy="365125"/>
          </a:xfrm>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87166557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19951943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a:xfrm>
            <a:off x="685800" y="381001"/>
            <a:ext cx="6991492" cy="364065"/>
          </a:xfrm>
        </p:spPr>
        <p:txBody>
          <a:bodyPr/>
          <a:lstStyle/>
          <a:p>
            <a:endParaRPr lang="en-NG"/>
          </a:p>
        </p:txBody>
      </p:sp>
      <p:sp>
        <p:nvSpPr>
          <p:cNvPr id="6" name="Slide Number Placeholder 5"/>
          <p:cNvSpPr>
            <a:spLocks noGrp="1"/>
          </p:cNvSpPr>
          <p:nvPr>
            <p:ph type="sldNum" sz="quarter" idx="12"/>
          </p:nvPr>
        </p:nvSpPr>
        <p:spPr>
          <a:xfrm>
            <a:off x="10862452" y="381000"/>
            <a:ext cx="643748" cy="365125"/>
          </a:xfrm>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12230060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007161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53829581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61BDFD-FEE3-4342-BFBE-6421ED55714E}" type="datetimeFigureOut">
              <a:rPr lang="en-NG" smtClean="0"/>
              <a:t>12/01/2023</a:t>
            </a:fld>
            <a:endParaRPr lang="en-NG"/>
          </a:p>
        </p:txBody>
      </p:sp>
      <p:sp>
        <p:nvSpPr>
          <p:cNvPr id="8" name="Footer Placeholder 7"/>
          <p:cNvSpPr>
            <a:spLocks noGrp="1"/>
          </p:cNvSpPr>
          <p:nvPr>
            <p:ph type="ftr" sz="quarter" idx="11"/>
          </p:nvPr>
        </p:nvSpPr>
        <p:spPr/>
        <p:txBody>
          <a:bodyPr/>
          <a:lstStyle/>
          <a:p>
            <a:endParaRPr lang="en-NG"/>
          </a:p>
        </p:txBody>
      </p:sp>
      <p:sp>
        <p:nvSpPr>
          <p:cNvPr id="9" name="Slide Number Placeholder 8"/>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41777142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61BDFD-FEE3-4342-BFBE-6421ED55714E}" type="datetimeFigureOut">
              <a:rPr lang="en-NG" smtClean="0"/>
              <a:t>12/01/2023</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74949141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61BDFD-FEE3-4342-BFBE-6421ED55714E}" type="datetimeFigureOut">
              <a:rPr lang="en-NG" smtClean="0"/>
              <a:t>12/01/2023</a:t>
            </a:fld>
            <a:endParaRPr lang="en-NG"/>
          </a:p>
        </p:txBody>
      </p:sp>
      <p:sp>
        <p:nvSpPr>
          <p:cNvPr id="3" name="Footer Placeholder 2"/>
          <p:cNvSpPr>
            <a:spLocks noGrp="1"/>
          </p:cNvSpPr>
          <p:nvPr>
            <p:ph type="ftr" sz="quarter" idx="11"/>
          </p:nvPr>
        </p:nvSpPr>
        <p:spPr/>
        <p:txBody>
          <a:bodyPr/>
          <a:lstStyle/>
          <a:p>
            <a:endParaRPr lang="en-NG"/>
          </a:p>
        </p:txBody>
      </p:sp>
      <p:sp>
        <p:nvSpPr>
          <p:cNvPr id="4" name="Slide Number Placeholder 3"/>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55318955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27743148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94148109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89941807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a:xfrm>
            <a:off x="685800" y="379941"/>
            <a:ext cx="6991492" cy="365125"/>
          </a:xfrm>
        </p:spPr>
        <p:txBody>
          <a:bodyPr/>
          <a:lstStyle/>
          <a:p>
            <a:endParaRPr lang="en-NG"/>
          </a:p>
        </p:txBody>
      </p:sp>
      <p:sp>
        <p:nvSpPr>
          <p:cNvPr id="7" name="Slide Number Placeholder 6"/>
          <p:cNvSpPr>
            <a:spLocks noGrp="1"/>
          </p:cNvSpPr>
          <p:nvPr>
            <p:ph type="sldNum" sz="quarter" idx="12"/>
          </p:nvPr>
        </p:nvSpPr>
        <p:spPr>
          <a:xfrm>
            <a:off x="10862452" y="381000"/>
            <a:ext cx="643748" cy="365125"/>
          </a:xfrm>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84496520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a:xfrm>
            <a:off x="685800" y="379941"/>
            <a:ext cx="6991492" cy="365125"/>
          </a:xfrm>
        </p:spPr>
        <p:txBody>
          <a:bodyPr/>
          <a:lstStyle/>
          <a:p>
            <a:endParaRPr lang="en-NG"/>
          </a:p>
        </p:txBody>
      </p:sp>
      <p:sp>
        <p:nvSpPr>
          <p:cNvPr id="7" name="Slide Number Placeholder 6"/>
          <p:cNvSpPr>
            <a:spLocks noGrp="1"/>
          </p:cNvSpPr>
          <p:nvPr>
            <p:ph type="sldNum" sz="quarter" idx="12"/>
          </p:nvPr>
        </p:nvSpPr>
        <p:spPr>
          <a:xfrm>
            <a:off x="10862452" y="381000"/>
            <a:ext cx="643748" cy="365125"/>
          </a:xfrm>
        </p:spPr>
        <p:txBody>
          <a:bodyPr/>
          <a:lstStyle/>
          <a:p>
            <a:fld id="{5AC16EE7-BB14-4D75-ACEB-1CF0A83079FC}" type="slidenum">
              <a:rPr lang="en-NG" smtClean="0"/>
              <a:t>‹#›</a:t>
            </a:fld>
            <a:endParaRPr lang="en-NG"/>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9446114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a:xfrm>
            <a:off x="685800" y="378883"/>
            <a:ext cx="6991492" cy="365125"/>
          </a:xfrm>
        </p:spPr>
        <p:txBody>
          <a:bodyPr/>
          <a:lstStyle/>
          <a:p>
            <a:endParaRPr lang="en-NG"/>
          </a:p>
        </p:txBody>
      </p:sp>
      <p:sp>
        <p:nvSpPr>
          <p:cNvPr id="7" name="Slide Number Placeholder 6"/>
          <p:cNvSpPr>
            <a:spLocks noGrp="1"/>
          </p:cNvSpPr>
          <p:nvPr>
            <p:ph type="sldNum" sz="quarter" idx="12"/>
          </p:nvPr>
        </p:nvSpPr>
        <p:spPr>
          <a:xfrm>
            <a:off x="10862452" y="381000"/>
            <a:ext cx="643748" cy="365125"/>
          </a:xfrm>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59203678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61BDFD-FEE3-4342-BFBE-6421ED55714E}" type="datetimeFigureOut">
              <a:rPr lang="en-NG" smtClean="0"/>
              <a:t>12/01/2023</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688033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04050868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61BDFD-FEE3-4342-BFBE-6421ED55714E}" type="datetimeFigureOut">
              <a:rPr lang="en-NG" smtClean="0"/>
              <a:t>12/01/2023</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82047849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90163019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a:xfrm>
            <a:off x="685800" y="381000"/>
            <a:ext cx="6991492" cy="365125"/>
          </a:xfrm>
        </p:spPr>
        <p:txBody>
          <a:bodyPr/>
          <a:lstStyle/>
          <a:p>
            <a:endParaRPr lang="en-NG"/>
          </a:p>
        </p:txBody>
      </p:sp>
      <p:sp>
        <p:nvSpPr>
          <p:cNvPr id="6" name="Slide Number Placeholder 5"/>
          <p:cNvSpPr>
            <a:spLocks noGrp="1"/>
          </p:cNvSpPr>
          <p:nvPr>
            <p:ph type="sldNum" sz="quarter" idx="12"/>
          </p:nvPr>
        </p:nvSpPr>
        <p:spPr>
          <a:xfrm>
            <a:off x="10862452" y="381000"/>
            <a:ext cx="643748" cy="365125"/>
          </a:xfrm>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964903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4830466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a:xfrm>
            <a:off x="3962399" y="5870575"/>
            <a:ext cx="4893958" cy="377825"/>
          </a:xfrm>
        </p:spPr>
        <p:txBody>
          <a:bodyPr/>
          <a:lstStyle/>
          <a:p>
            <a:endParaRPr lang="en-NG"/>
          </a:p>
        </p:txBody>
      </p:sp>
      <p:sp>
        <p:nvSpPr>
          <p:cNvPr id="6" name="Slide Number Placeholder 5"/>
          <p:cNvSpPr>
            <a:spLocks noGrp="1"/>
          </p:cNvSpPr>
          <p:nvPr>
            <p:ph type="sldNum" sz="quarter" idx="12"/>
          </p:nvPr>
        </p:nvSpPr>
        <p:spPr>
          <a:xfrm>
            <a:off x="10608958" y="5870575"/>
            <a:ext cx="551167" cy="377825"/>
          </a:xfrm>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774647657"/>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4992322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13670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7956867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753201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61BDFD-FEE3-4342-BFBE-6421ED55714E}" type="datetimeFigureOut">
              <a:rPr lang="en-NG" smtClean="0"/>
              <a:t>12/01/2023</a:t>
            </a:fld>
            <a:endParaRPr lang="en-NG"/>
          </a:p>
        </p:txBody>
      </p:sp>
      <p:sp>
        <p:nvSpPr>
          <p:cNvPr id="8" name="Footer Placeholder 7"/>
          <p:cNvSpPr>
            <a:spLocks noGrp="1"/>
          </p:cNvSpPr>
          <p:nvPr>
            <p:ph type="ftr" sz="quarter" idx="11"/>
          </p:nvPr>
        </p:nvSpPr>
        <p:spPr/>
        <p:txBody>
          <a:bodyPr/>
          <a:lstStyle/>
          <a:p>
            <a:endParaRPr lang="en-NG"/>
          </a:p>
        </p:txBody>
      </p:sp>
      <p:sp>
        <p:nvSpPr>
          <p:cNvPr id="9" name="Slide Number Placeholder 8"/>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9399036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61BDFD-FEE3-4342-BFBE-6421ED55714E}" type="datetimeFigureOut">
              <a:rPr lang="en-NG" smtClean="0"/>
              <a:t>12/01/2023</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1851292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D61BDFD-FEE3-4342-BFBE-6421ED55714E}" type="datetimeFigureOut">
              <a:rPr lang="en-NG" smtClean="0"/>
              <a:t>12/01/2023</a:t>
            </a:fld>
            <a:endParaRPr lang="en-NG"/>
          </a:p>
        </p:txBody>
      </p:sp>
      <p:sp>
        <p:nvSpPr>
          <p:cNvPr id="3" name="Footer Placeholder 2"/>
          <p:cNvSpPr>
            <a:spLocks noGrp="1"/>
          </p:cNvSpPr>
          <p:nvPr>
            <p:ph type="ftr" sz="quarter" idx="11"/>
          </p:nvPr>
        </p:nvSpPr>
        <p:spPr/>
        <p:txBody>
          <a:bodyPr/>
          <a:lstStyle/>
          <a:p>
            <a:endParaRPr lang="en-NG"/>
          </a:p>
        </p:txBody>
      </p:sp>
      <p:sp>
        <p:nvSpPr>
          <p:cNvPr id="4" name="Slide Number Placeholder 3"/>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8412225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7594857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2827419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6149937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9022715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0522169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265117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4157988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7832504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903620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8574335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9347724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4682513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445081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3969675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1659854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61BDFD-FEE3-4342-BFBE-6421ED55714E}" type="datetimeFigureOut">
              <a:rPr lang="en-NG" smtClean="0"/>
              <a:t>12/01/2023</a:t>
            </a:fld>
            <a:endParaRPr lang="en-NG"/>
          </a:p>
        </p:txBody>
      </p:sp>
      <p:sp>
        <p:nvSpPr>
          <p:cNvPr id="8" name="Footer Placeholder 7"/>
          <p:cNvSpPr>
            <a:spLocks noGrp="1"/>
          </p:cNvSpPr>
          <p:nvPr>
            <p:ph type="ftr" sz="quarter" idx="11"/>
          </p:nvPr>
        </p:nvSpPr>
        <p:spPr/>
        <p:txBody>
          <a:bodyPr/>
          <a:lstStyle/>
          <a:p>
            <a:endParaRPr lang="en-NG"/>
          </a:p>
        </p:txBody>
      </p:sp>
      <p:sp>
        <p:nvSpPr>
          <p:cNvPr id="9" name="Slide Number Placeholder 8"/>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5330673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61BDFD-FEE3-4342-BFBE-6421ED55714E}" type="datetimeFigureOut">
              <a:rPr lang="en-NG" smtClean="0"/>
              <a:t>12/01/2023</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4183857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2510702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61BDFD-FEE3-4342-BFBE-6421ED55714E}" type="datetimeFigureOut">
              <a:rPr lang="en-NG" smtClean="0"/>
              <a:t>12/01/2023</a:t>
            </a:fld>
            <a:endParaRPr lang="en-NG"/>
          </a:p>
        </p:txBody>
      </p:sp>
      <p:sp>
        <p:nvSpPr>
          <p:cNvPr id="3" name="Footer Placeholder 2"/>
          <p:cNvSpPr>
            <a:spLocks noGrp="1"/>
          </p:cNvSpPr>
          <p:nvPr>
            <p:ph type="ftr" sz="quarter" idx="11"/>
          </p:nvPr>
        </p:nvSpPr>
        <p:spPr/>
        <p:txBody>
          <a:bodyPr/>
          <a:lstStyle/>
          <a:p>
            <a:endParaRPr lang="en-NG"/>
          </a:p>
        </p:txBody>
      </p:sp>
      <p:sp>
        <p:nvSpPr>
          <p:cNvPr id="4" name="Slide Number Placeholder 3"/>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4836831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4259832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a:xfrm>
            <a:off x="1141412" y="5883275"/>
            <a:ext cx="5105400" cy="365125"/>
          </a:xfrm>
        </p:spPr>
        <p:txBody>
          <a:bodyPr/>
          <a:lstStyle/>
          <a:p>
            <a:endParaRPr lang="en-NG"/>
          </a:p>
        </p:txBody>
      </p:sp>
      <p:sp>
        <p:nvSpPr>
          <p:cNvPr id="7" name="Slide Number Placeholder 6"/>
          <p:cNvSpPr>
            <a:spLocks noGrp="1"/>
          </p:cNvSpPr>
          <p:nvPr>
            <p:ph type="sldNum" sz="quarter" idx="12"/>
          </p:nvPr>
        </p:nvSpPr>
        <p:spPr>
          <a:xfrm>
            <a:off x="10742612" y="5883275"/>
            <a:ext cx="322567" cy="365125"/>
          </a:xfrm>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2493747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858552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9195740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8920006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1707905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4825497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2853094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813670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61BDFD-FEE3-4342-BFBE-6421ED55714E}" type="datetimeFigureOut">
              <a:rPr lang="en-NG" smtClean="0"/>
              <a:t>12/01/2023</a:t>
            </a:fld>
            <a:endParaRPr lang="en-NG"/>
          </a:p>
        </p:txBody>
      </p:sp>
      <p:sp>
        <p:nvSpPr>
          <p:cNvPr id="8" name="Footer Placeholder 7"/>
          <p:cNvSpPr>
            <a:spLocks noGrp="1"/>
          </p:cNvSpPr>
          <p:nvPr>
            <p:ph type="ftr" sz="quarter" idx="11"/>
          </p:nvPr>
        </p:nvSpPr>
        <p:spPr/>
        <p:txBody>
          <a:bodyPr/>
          <a:lstStyle/>
          <a:p>
            <a:endParaRPr lang="en-NG"/>
          </a:p>
        </p:txBody>
      </p:sp>
      <p:sp>
        <p:nvSpPr>
          <p:cNvPr id="9" name="Slide Number Placeholder 8"/>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9642382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4093969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9224623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20207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7411070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3257569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61BDFD-FEE3-4342-BFBE-6421ED55714E}" type="datetimeFigureOut">
              <a:rPr lang="en-NG" smtClean="0"/>
              <a:t>12/01/2023</a:t>
            </a:fld>
            <a:endParaRPr lang="en-NG"/>
          </a:p>
        </p:txBody>
      </p:sp>
      <p:sp>
        <p:nvSpPr>
          <p:cNvPr id="8" name="Footer Placeholder 7"/>
          <p:cNvSpPr>
            <a:spLocks noGrp="1"/>
          </p:cNvSpPr>
          <p:nvPr>
            <p:ph type="ftr" sz="quarter" idx="11"/>
          </p:nvPr>
        </p:nvSpPr>
        <p:spPr/>
        <p:txBody>
          <a:bodyPr/>
          <a:lstStyle/>
          <a:p>
            <a:endParaRPr lang="en-NG"/>
          </a:p>
        </p:txBody>
      </p:sp>
      <p:sp>
        <p:nvSpPr>
          <p:cNvPr id="9" name="Slide Number Placeholder 8"/>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2947253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61BDFD-FEE3-4342-BFBE-6421ED55714E}" type="datetimeFigureOut">
              <a:rPr lang="en-NG" smtClean="0"/>
              <a:t>12/01/2023</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564442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61BDFD-FEE3-4342-BFBE-6421ED55714E}" type="datetimeFigureOut">
              <a:rPr lang="en-NG" smtClean="0"/>
              <a:t>12/01/2023</a:t>
            </a:fld>
            <a:endParaRPr lang="en-NG"/>
          </a:p>
        </p:txBody>
      </p:sp>
      <p:sp>
        <p:nvSpPr>
          <p:cNvPr id="3" name="Footer Placeholder 2"/>
          <p:cNvSpPr>
            <a:spLocks noGrp="1"/>
          </p:cNvSpPr>
          <p:nvPr>
            <p:ph type="ftr" sz="quarter" idx="11"/>
          </p:nvPr>
        </p:nvSpPr>
        <p:spPr/>
        <p:txBody>
          <a:bodyPr/>
          <a:lstStyle/>
          <a:p>
            <a:endParaRPr lang="en-NG"/>
          </a:p>
        </p:txBody>
      </p:sp>
      <p:sp>
        <p:nvSpPr>
          <p:cNvPr id="4" name="Slide Number Placeholder 3"/>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9808975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6312543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758919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61BDFD-FEE3-4342-BFBE-6421ED55714E}" type="datetimeFigureOut">
              <a:rPr lang="en-NG" smtClean="0"/>
              <a:t>12/01/2023</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8081763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4973918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9096371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077399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9677927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61BDFD-FEE3-4342-BFBE-6421ED55714E}" type="datetimeFigureOut">
              <a:rPr lang="en-NG" smtClean="0"/>
              <a:t>12/01/2023</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711229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61BDFD-FEE3-4342-BFBE-6421ED55714E}" type="datetimeFigureOut">
              <a:rPr lang="en-NG" smtClean="0"/>
              <a:t>12/01/2023</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9836689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46471248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7387272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D61BDFD-FEE3-4342-BFBE-6421ED55714E}" type="datetimeFigureOut">
              <a:rPr lang="en-NG" smtClean="0"/>
              <a:t>12/01/2023</a:t>
            </a:fld>
            <a:endParaRPr lang="en-NG"/>
          </a:p>
        </p:txBody>
      </p:sp>
      <p:sp>
        <p:nvSpPr>
          <p:cNvPr id="8" name="Footer Placeholder 7"/>
          <p:cNvSpPr>
            <a:spLocks noGrp="1"/>
          </p:cNvSpPr>
          <p:nvPr>
            <p:ph type="ftr" sz="quarter" idx="11"/>
          </p:nvPr>
        </p:nvSpPr>
        <p:spPr/>
        <p:txBody>
          <a:bodyPr/>
          <a:lstStyle/>
          <a:p>
            <a:endParaRPr lang="en-NG"/>
          </a:p>
        </p:txBody>
      </p:sp>
      <p:sp>
        <p:nvSpPr>
          <p:cNvPr id="9" name="Slide Number Placeholder 8"/>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1711630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27841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61BDFD-FEE3-4342-BFBE-6421ED55714E}" type="datetimeFigureOut">
              <a:rPr lang="en-NG" smtClean="0"/>
              <a:t>12/01/2023</a:t>
            </a:fld>
            <a:endParaRPr lang="en-NG"/>
          </a:p>
        </p:txBody>
      </p:sp>
      <p:sp>
        <p:nvSpPr>
          <p:cNvPr id="3" name="Footer Placeholder 2"/>
          <p:cNvSpPr>
            <a:spLocks noGrp="1"/>
          </p:cNvSpPr>
          <p:nvPr>
            <p:ph type="ftr" sz="quarter" idx="11"/>
          </p:nvPr>
        </p:nvSpPr>
        <p:spPr/>
        <p:txBody>
          <a:bodyPr/>
          <a:lstStyle/>
          <a:p>
            <a:endParaRPr lang="en-NG"/>
          </a:p>
        </p:txBody>
      </p:sp>
      <p:sp>
        <p:nvSpPr>
          <p:cNvPr id="4" name="Slide Number Placeholder 3"/>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12212402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2624913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42962818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61BDFD-FEE3-4342-BFBE-6421ED55714E}" type="datetimeFigureOut">
              <a:rPr lang="en-NG" smtClean="0"/>
              <a:t>12/01/2023</a:t>
            </a:fld>
            <a:endParaRPr lang="en-NG"/>
          </a:p>
        </p:txBody>
      </p:sp>
      <p:sp>
        <p:nvSpPr>
          <p:cNvPr id="8" name="Footer Placeholder 7"/>
          <p:cNvSpPr>
            <a:spLocks noGrp="1"/>
          </p:cNvSpPr>
          <p:nvPr>
            <p:ph type="ftr" sz="quarter" idx="11"/>
          </p:nvPr>
        </p:nvSpPr>
        <p:spPr/>
        <p:txBody>
          <a:bodyPr/>
          <a:lstStyle/>
          <a:p>
            <a:endParaRPr lang="en-NG"/>
          </a:p>
        </p:txBody>
      </p:sp>
      <p:sp>
        <p:nvSpPr>
          <p:cNvPr id="9" name="Slide Number Placeholder 8"/>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1488805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61BDFD-FEE3-4342-BFBE-6421ED55714E}" type="datetimeFigureOut">
              <a:rPr lang="en-NG" smtClean="0"/>
              <a:t>12/01/2023</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8074727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61BDFD-FEE3-4342-BFBE-6421ED55714E}" type="datetimeFigureOut">
              <a:rPr lang="en-NG" smtClean="0"/>
              <a:t>12/01/2023</a:t>
            </a:fld>
            <a:endParaRPr lang="en-NG"/>
          </a:p>
        </p:txBody>
      </p:sp>
      <p:sp>
        <p:nvSpPr>
          <p:cNvPr id="3" name="Footer Placeholder 2"/>
          <p:cNvSpPr>
            <a:spLocks noGrp="1"/>
          </p:cNvSpPr>
          <p:nvPr>
            <p:ph type="ftr" sz="quarter" idx="11"/>
          </p:nvPr>
        </p:nvSpPr>
        <p:spPr/>
        <p:txBody>
          <a:bodyPr/>
          <a:lstStyle/>
          <a:p>
            <a:endParaRPr lang="en-NG"/>
          </a:p>
        </p:txBody>
      </p:sp>
      <p:sp>
        <p:nvSpPr>
          <p:cNvPr id="4" name="Slide Number Placeholder 3"/>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8422891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6228323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8432206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73326398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2016942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36377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6041447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46278079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61BDFD-FEE3-4342-BFBE-6421ED55714E}" type="datetimeFigureOut">
              <a:rPr lang="en-NG" smtClean="0"/>
              <a:t>12/01/2023</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6469838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61BDFD-FEE3-4342-BFBE-6421ED55714E}" type="datetimeFigureOut">
              <a:rPr lang="en-NG" smtClean="0"/>
              <a:t>12/01/2023</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51025330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0884622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0550311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a:xfrm>
            <a:off x="1876424" y="5410201"/>
            <a:ext cx="5124886" cy="365125"/>
          </a:xfrm>
        </p:spPr>
        <p:txBody>
          <a:bodyPr/>
          <a:lstStyle/>
          <a:p>
            <a:endParaRPr lang="en-NG"/>
          </a:p>
        </p:txBody>
      </p:sp>
      <p:sp>
        <p:nvSpPr>
          <p:cNvPr id="6" name="Slide Number Placeholder 5"/>
          <p:cNvSpPr>
            <a:spLocks noGrp="1"/>
          </p:cNvSpPr>
          <p:nvPr>
            <p:ph type="sldNum" sz="quarter" idx="12"/>
          </p:nvPr>
        </p:nvSpPr>
        <p:spPr>
          <a:xfrm>
            <a:off x="9896911" y="5410199"/>
            <a:ext cx="771089" cy="365125"/>
          </a:xfrm>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9271030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93545616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61BDFD-FEE3-4342-BFBE-6421ED55714E}" type="datetimeFigureOut">
              <a:rPr lang="en-NG" smtClean="0"/>
              <a:t>12/01/2023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70000412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47081382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61BDFD-FEE3-4342-BFBE-6421ED55714E}" type="datetimeFigureOut">
              <a:rPr lang="en-NG" smtClean="0"/>
              <a:t>12/01/2023</a:t>
            </a:fld>
            <a:endParaRPr lang="en-NG"/>
          </a:p>
        </p:txBody>
      </p:sp>
      <p:sp>
        <p:nvSpPr>
          <p:cNvPr id="8" name="Footer Placeholder 7"/>
          <p:cNvSpPr>
            <a:spLocks noGrp="1"/>
          </p:cNvSpPr>
          <p:nvPr>
            <p:ph type="ftr" sz="quarter" idx="11"/>
          </p:nvPr>
        </p:nvSpPr>
        <p:spPr/>
        <p:txBody>
          <a:bodyPr/>
          <a:lstStyle/>
          <a:p>
            <a:endParaRPr lang="en-NG"/>
          </a:p>
        </p:txBody>
      </p:sp>
      <p:sp>
        <p:nvSpPr>
          <p:cNvPr id="9" name="Slide Number Placeholder 8"/>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121569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1586708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61BDFD-FEE3-4342-BFBE-6421ED55714E}" type="datetimeFigureOut">
              <a:rPr lang="en-NG" smtClean="0"/>
              <a:t>12/01/2023</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61239348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61BDFD-FEE3-4342-BFBE-6421ED55714E}" type="datetimeFigureOut">
              <a:rPr lang="en-NG" smtClean="0"/>
              <a:t>12/01/2023</a:t>
            </a:fld>
            <a:endParaRPr lang="en-NG"/>
          </a:p>
        </p:txBody>
      </p:sp>
      <p:sp>
        <p:nvSpPr>
          <p:cNvPr id="3" name="Footer Placeholder 2"/>
          <p:cNvSpPr>
            <a:spLocks noGrp="1"/>
          </p:cNvSpPr>
          <p:nvPr>
            <p:ph type="ftr" sz="quarter" idx="11"/>
          </p:nvPr>
        </p:nvSpPr>
        <p:spPr/>
        <p:txBody>
          <a:bodyPr/>
          <a:lstStyle/>
          <a:p>
            <a:endParaRPr lang="en-NG"/>
          </a:p>
        </p:txBody>
      </p:sp>
      <p:sp>
        <p:nvSpPr>
          <p:cNvPr id="4" name="Slide Number Placeholder 3"/>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30378963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75855181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1713599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20764078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72540775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97927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61BDFD-FEE3-4342-BFBE-6421ED55714E}" type="datetimeFigureOut">
              <a:rPr lang="en-NG" smtClean="0"/>
              <a:t>12/01/2023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18408980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61BDFD-FEE3-4342-BFBE-6421ED55714E}" type="datetimeFigureOut">
              <a:rPr lang="en-NG" smtClean="0"/>
              <a:t>12/01/2023</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21182299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61BDFD-FEE3-4342-BFBE-6421ED55714E}" type="datetimeFigureOut">
              <a:rPr lang="en-NG" smtClean="0"/>
              <a:t>12/01/2023</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5AC16EE7-BB14-4D75-ACEB-1CF0A83079FC}" type="slidenum">
              <a:rPr lang="en-NG" smtClean="0"/>
              <a:t>‹#›</a:t>
            </a:fld>
            <a:endParaRPr lang="en-NG"/>
          </a:p>
        </p:txBody>
      </p:sp>
    </p:spTree>
    <p:extLst>
      <p:ext uri="{BB962C8B-B14F-4D97-AF65-F5344CB8AC3E}">
        <p14:creationId xmlns:p14="http://schemas.microsoft.com/office/powerpoint/2010/main" val="3797279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3.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theme" Target="../theme/theme4.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image" Target="../media/image10.png"/><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theme" Target="../theme/theme6.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image" Target="../media/image12.png"/><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theme" Target="../theme/theme7.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theme" Target="../theme/theme8.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image" Target="../media/image10.png"/><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theme" Target="../theme/theme9.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10" Type="http://schemas.openxmlformats.org/officeDocument/2006/relationships/slideLayout" Target="../slideLayouts/slideLayout145.xml"/><Relationship Id="rId19" Type="http://schemas.openxmlformats.org/officeDocument/2006/relationships/image" Target="../media/image13.png"/><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D61BDFD-FEE3-4342-BFBE-6421ED55714E}" type="datetimeFigureOut">
              <a:rPr lang="en-NG" smtClean="0"/>
              <a:t>12/01/2023</a:t>
            </a:fld>
            <a:endParaRPr lang="en-NG"/>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NG"/>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AC16EE7-BB14-4D75-ACEB-1CF0A83079FC}" type="slidenum">
              <a:rPr lang="en-NG" smtClean="0"/>
              <a:t>‹#›</a:t>
            </a:fld>
            <a:endParaRPr lang="en-NG"/>
          </a:p>
        </p:txBody>
      </p:sp>
    </p:spTree>
    <p:extLst>
      <p:ext uri="{BB962C8B-B14F-4D97-AF65-F5344CB8AC3E}">
        <p14:creationId xmlns:p14="http://schemas.microsoft.com/office/powerpoint/2010/main" val="1493823869"/>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D61BDFD-FEE3-4342-BFBE-6421ED55714E}" type="datetimeFigureOut">
              <a:rPr lang="en-NG" smtClean="0"/>
              <a:t>12/01/2023</a:t>
            </a:fld>
            <a:endParaRPr lang="en-NG"/>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NG"/>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AC16EE7-BB14-4D75-ACEB-1CF0A83079FC}" type="slidenum">
              <a:rPr lang="en-NG" smtClean="0"/>
              <a:t>‹#›</a:t>
            </a:fld>
            <a:endParaRPr lang="en-NG"/>
          </a:p>
        </p:txBody>
      </p:sp>
    </p:spTree>
    <p:extLst>
      <p:ext uri="{BB962C8B-B14F-4D97-AF65-F5344CB8AC3E}">
        <p14:creationId xmlns:p14="http://schemas.microsoft.com/office/powerpoint/2010/main" val="2032741243"/>
      </p:ext>
    </p:extLst>
  </p:cSld>
  <p:clrMap bg1="dk1" tx1="lt1" bg2="dk2" tx2="lt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D61BDFD-FEE3-4342-BFBE-6421ED55714E}" type="datetimeFigureOut">
              <a:rPr lang="en-NG" smtClean="0"/>
              <a:t>12/01/2023</a:t>
            </a:fld>
            <a:endParaRPr lang="en-NG"/>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NG"/>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5AC16EE7-BB14-4D75-ACEB-1CF0A83079FC}" type="slidenum">
              <a:rPr lang="en-NG" smtClean="0"/>
              <a:t>‹#›</a:t>
            </a:fld>
            <a:endParaRPr lang="en-NG"/>
          </a:p>
        </p:txBody>
      </p:sp>
    </p:spTree>
    <p:extLst>
      <p:ext uri="{BB962C8B-B14F-4D97-AF65-F5344CB8AC3E}">
        <p14:creationId xmlns:p14="http://schemas.microsoft.com/office/powerpoint/2010/main" val="3333363463"/>
      </p:ext>
    </p:extLst>
  </p:cSld>
  <p:clrMap bg1="dk1" tx1="lt1" bg2="dk2" tx2="lt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D61BDFD-FEE3-4342-BFBE-6421ED55714E}" type="datetimeFigureOut">
              <a:rPr lang="en-NG" smtClean="0"/>
              <a:t>12/01/2023</a:t>
            </a:fld>
            <a:endParaRPr lang="en-NG"/>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NG"/>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AC16EE7-BB14-4D75-ACEB-1CF0A83079FC}" type="slidenum">
              <a:rPr lang="en-NG" smtClean="0"/>
              <a:t>‹#›</a:t>
            </a:fld>
            <a:endParaRPr lang="en-NG"/>
          </a:p>
        </p:txBody>
      </p:sp>
    </p:spTree>
    <p:extLst>
      <p:ext uri="{BB962C8B-B14F-4D97-AF65-F5344CB8AC3E}">
        <p14:creationId xmlns:p14="http://schemas.microsoft.com/office/powerpoint/2010/main" val="2997409647"/>
      </p:ext>
    </p:extLst>
  </p:cSld>
  <p:clrMap bg1="dk1" tx1="lt1" bg2="dk2" tx2="lt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CD61BDFD-FEE3-4342-BFBE-6421ED55714E}" type="datetimeFigureOut">
              <a:rPr lang="en-NG" smtClean="0"/>
              <a:t>12/01/2023</a:t>
            </a:fld>
            <a:endParaRPr lang="en-N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N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AC16EE7-BB14-4D75-ACEB-1CF0A83079FC}" type="slidenum">
              <a:rPr lang="en-NG" smtClean="0"/>
              <a:t>‹#›</a:t>
            </a:fld>
            <a:endParaRPr lang="en-NG"/>
          </a:p>
        </p:txBody>
      </p:sp>
    </p:spTree>
    <p:extLst>
      <p:ext uri="{BB962C8B-B14F-4D97-AF65-F5344CB8AC3E}">
        <p14:creationId xmlns:p14="http://schemas.microsoft.com/office/powerpoint/2010/main" val="609671561"/>
      </p:ext>
    </p:extLst>
  </p:cSld>
  <p:clrMap bg1="dk1" tx1="lt1" bg2="dk2" tx2="lt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 id="2147483954" r:id="rId15"/>
    <p:sldLayoutId id="2147483955" r:id="rId16"/>
    <p:sldLayoutId id="2147483956"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D61BDFD-FEE3-4342-BFBE-6421ED55714E}" type="datetimeFigureOut">
              <a:rPr lang="en-NG" smtClean="0"/>
              <a:t>12/01/2023</a:t>
            </a:fld>
            <a:endParaRPr lang="en-NG"/>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NG"/>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AC16EE7-BB14-4D75-ACEB-1CF0A83079FC}" type="slidenum">
              <a:rPr lang="en-NG" smtClean="0"/>
              <a:t>‹#›</a:t>
            </a:fld>
            <a:endParaRPr lang="en-NG"/>
          </a:p>
        </p:txBody>
      </p:sp>
    </p:spTree>
    <p:extLst>
      <p:ext uri="{BB962C8B-B14F-4D97-AF65-F5344CB8AC3E}">
        <p14:creationId xmlns:p14="http://schemas.microsoft.com/office/powerpoint/2010/main" val="2545963910"/>
      </p:ext>
    </p:extLst>
  </p:cSld>
  <p:clrMap bg1="dk1" tx1="lt1" bg2="dk2" tx2="lt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D61BDFD-FEE3-4342-BFBE-6421ED55714E}" type="datetimeFigureOut">
              <a:rPr lang="en-NG" smtClean="0"/>
              <a:t>12/01/2023</a:t>
            </a:fld>
            <a:endParaRPr lang="en-NG"/>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NG"/>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5AC16EE7-BB14-4D75-ACEB-1CF0A83079FC}" type="slidenum">
              <a:rPr lang="en-NG" smtClean="0"/>
              <a:t>‹#›</a:t>
            </a:fld>
            <a:endParaRPr lang="en-NG"/>
          </a:p>
        </p:txBody>
      </p:sp>
    </p:spTree>
    <p:extLst>
      <p:ext uri="{BB962C8B-B14F-4D97-AF65-F5344CB8AC3E}">
        <p14:creationId xmlns:p14="http://schemas.microsoft.com/office/powerpoint/2010/main" val="233475290"/>
      </p:ext>
    </p:extLst>
  </p:cSld>
  <p:clrMap bg1="dk1" tx1="lt1" bg2="dk2" tx2="lt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 id="214748400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CD61BDFD-FEE3-4342-BFBE-6421ED55714E}" type="datetimeFigureOut">
              <a:rPr lang="en-NG" smtClean="0"/>
              <a:t>12/01/2023</a:t>
            </a:fld>
            <a:endParaRPr lang="en-N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N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AC16EE7-BB14-4D75-ACEB-1CF0A83079FC}" type="slidenum">
              <a:rPr lang="en-NG" smtClean="0"/>
              <a:t>‹#›</a:t>
            </a:fld>
            <a:endParaRPr lang="en-NG"/>
          </a:p>
        </p:txBody>
      </p:sp>
    </p:spTree>
    <p:extLst>
      <p:ext uri="{BB962C8B-B14F-4D97-AF65-F5344CB8AC3E}">
        <p14:creationId xmlns:p14="http://schemas.microsoft.com/office/powerpoint/2010/main" val="839870596"/>
      </p:ext>
    </p:extLst>
  </p:cSld>
  <p:clrMap bg1="dk1" tx1="lt1" bg2="dk2" tx2="lt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 id="2147484030" r:id="rId13"/>
    <p:sldLayoutId id="2147484031" r:id="rId14"/>
    <p:sldLayoutId id="2147484032" r:id="rId15"/>
    <p:sldLayoutId id="2147484033" r:id="rId16"/>
    <p:sldLayoutId id="2147484034"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D61BDFD-FEE3-4342-BFBE-6421ED55714E}" type="datetimeFigureOut">
              <a:rPr lang="en-NG" smtClean="0"/>
              <a:t>12/01/2023</a:t>
            </a:fld>
            <a:endParaRPr lang="en-NG"/>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NG"/>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AC16EE7-BB14-4D75-ACEB-1CF0A83079FC}" type="slidenum">
              <a:rPr lang="en-NG" smtClean="0"/>
              <a:t>‹#›</a:t>
            </a:fld>
            <a:endParaRPr lang="en-NG"/>
          </a:p>
        </p:txBody>
      </p:sp>
    </p:spTree>
    <p:extLst>
      <p:ext uri="{BB962C8B-B14F-4D97-AF65-F5344CB8AC3E}">
        <p14:creationId xmlns:p14="http://schemas.microsoft.com/office/powerpoint/2010/main" val="3973902830"/>
      </p:ext>
    </p:extLst>
  </p:cSld>
  <p:clrMap bg1="dk1" tx1="lt1" bg2="dk2" tx2="lt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4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g"/><Relationship Id="rId7" Type="http://schemas.openxmlformats.org/officeDocument/2006/relationships/image" Target="../media/image2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5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35.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0.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91C180-3C77-1394-40AE-C15FDE9393D2}"/>
              </a:ext>
            </a:extLst>
          </p:cNvPr>
          <p:cNvSpPr txBox="1"/>
          <p:nvPr/>
        </p:nvSpPr>
        <p:spPr>
          <a:xfrm>
            <a:off x="507970" y="1451921"/>
            <a:ext cx="11457710" cy="4708981"/>
          </a:xfrm>
          <a:prstGeom prst="rect">
            <a:avLst/>
          </a:prstGeom>
          <a:noFill/>
        </p:spPr>
        <p:txBody>
          <a:bodyPr wrap="square" rtlCol="0">
            <a:spAutoFit/>
          </a:bodyPr>
          <a:lstStyle/>
          <a:p>
            <a:pPr algn="ctr"/>
            <a:r>
              <a:rPr lang="en-US" sz="6000" dirty="0"/>
              <a:t>LEVERAGING GIS TOOLS FOR IMPROVED LAND TENURE MANAGEMENT</a:t>
            </a:r>
          </a:p>
          <a:p>
            <a:pPr algn="ctr"/>
            <a:endParaRPr lang="en-US" sz="2000" dirty="0"/>
          </a:p>
          <a:p>
            <a:pPr algn="ctr"/>
            <a:r>
              <a:rPr lang="en-US" sz="2000" dirty="0"/>
              <a:t>BY</a:t>
            </a:r>
          </a:p>
          <a:p>
            <a:pPr algn="ctr"/>
            <a:r>
              <a:rPr lang="en-US" sz="2000"/>
              <a:t>ODIANONSE OJIEMOHIN</a:t>
            </a:r>
            <a:endParaRPr lang="en-US" sz="2000" dirty="0"/>
          </a:p>
          <a:p>
            <a:pPr algn="ctr"/>
            <a:endParaRPr lang="en-US" sz="6000" dirty="0"/>
          </a:p>
        </p:txBody>
      </p:sp>
      <p:pic>
        <p:nvPicPr>
          <p:cNvPr id="6" name="Picture 5">
            <a:extLst>
              <a:ext uri="{FF2B5EF4-FFF2-40B4-BE49-F238E27FC236}">
                <a16:creationId xmlns:a16="http://schemas.microsoft.com/office/drawing/2014/main" id="{2B08B072-DDD4-EC3F-9FC9-C3B932FDE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3478" y="5588950"/>
            <a:ext cx="1419687" cy="1178340"/>
          </a:xfrm>
          <a:prstGeom prst="rect">
            <a:avLst/>
          </a:prstGeom>
        </p:spPr>
      </p:pic>
    </p:spTree>
    <p:extLst>
      <p:ext uri="{BB962C8B-B14F-4D97-AF65-F5344CB8AC3E}">
        <p14:creationId xmlns:p14="http://schemas.microsoft.com/office/powerpoint/2010/main" val="276526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BFE573-74C1-092D-41E1-7C7383398685}"/>
              </a:ext>
            </a:extLst>
          </p:cNvPr>
          <p:cNvSpPr txBox="1"/>
          <p:nvPr/>
        </p:nvSpPr>
        <p:spPr>
          <a:xfrm>
            <a:off x="273697" y="313776"/>
            <a:ext cx="11644605" cy="6924973"/>
          </a:xfrm>
          <a:prstGeom prst="rect">
            <a:avLst/>
          </a:prstGeom>
          <a:noFill/>
        </p:spPr>
        <p:txBody>
          <a:bodyPr wrap="square">
            <a:spAutoFit/>
          </a:bodyPr>
          <a:lstStyle/>
          <a:p>
            <a:pPr algn="just"/>
            <a:endParaRPr lang="en-US" sz="2200" dirty="0"/>
          </a:p>
          <a:p>
            <a:pPr marL="342900" indent="-342900" algn="just">
              <a:buFont typeface="Wingdings" panose="05000000000000000000" pitchFamily="2" charset="2"/>
              <a:buChar char="v"/>
            </a:pPr>
            <a:r>
              <a:rPr lang="en-US" sz="2100" dirty="0"/>
              <a:t>GIS data can be stored in different file formats, depending on the type of data and software used. Here are some of the most common GIS File formats:</a:t>
            </a:r>
          </a:p>
          <a:p>
            <a:pPr algn="just"/>
            <a:endParaRPr lang="en-US" sz="2100" dirty="0"/>
          </a:p>
          <a:p>
            <a:pPr marL="342900" indent="-342900" algn="just">
              <a:buFont typeface="Wingdings" panose="05000000000000000000" pitchFamily="2" charset="2"/>
              <a:buChar char="v"/>
            </a:pPr>
            <a:r>
              <a:rPr lang="en-US" sz="2100" b="1" dirty="0"/>
              <a:t>SHAPEFILE (.SHP):</a:t>
            </a:r>
            <a:r>
              <a:rPr lang="en-US" sz="2100" dirty="0"/>
              <a:t> This is one of the most commonly used file formats for GIS data. It stores the geometry of geographic features (points, lines, and polygons) as well as their attributes (such as names or population data).</a:t>
            </a:r>
          </a:p>
          <a:p>
            <a:pPr algn="just"/>
            <a:endParaRPr lang="en-US" sz="2100" dirty="0"/>
          </a:p>
          <a:p>
            <a:pPr marL="342900" indent="-342900" algn="just">
              <a:buFont typeface="Wingdings" panose="05000000000000000000" pitchFamily="2" charset="2"/>
              <a:buChar char="v"/>
            </a:pPr>
            <a:r>
              <a:rPr lang="en-US" sz="2100" dirty="0"/>
              <a:t>EXCEL- The XLS file extension is used for files saved as Microsoft Excel worksheets. Excel is a popular spreadsheet program used with data like numbers and formulas, text, and drawing shapes</a:t>
            </a:r>
          </a:p>
          <a:p>
            <a:pPr algn="just"/>
            <a:endParaRPr lang="en-US" sz="2100" dirty="0"/>
          </a:p>
          <a:p>
            <a:pPr marL="342900" indent="-342900" algn="just">
              <a:buFont typeface="Wingdings" panose="05000000000000000000" pitchFamily="2" charset="2"/>
              <a:buChar char="v"/>
            </a:pPr>
            <a:r>
              <a:rPr lang="en-US" sz="2100" b="1" dirty="0"/>
              <a:t>GEOJSON (.JSON):</a:t>
            </a:r>
            <a:r>
              <a:rPr lang="en-US" sz="2100" dirty="0"/>
              <a:t> This is a format that is used for storing geographic data in JSON (JavaScript Object Notation) format. It is lightweight and easy to read, making it popular for web-based applications.</a:t>
            </a:r>
          </a:p>
          <a:p>
            <a:pPr algn="just"/>
            <a:endParaRPr lang="en-US" sz="2100" dirty="0"/>
          </a:p>
          <a:p>
            <a:pPr marL="342900" indent="-342900" algn="just">
              <a:buFont typeface="Wingdings" panose="05000000000000000000" pitchFamily="2" charset="2"/>
              <a:buChar char="v"/>
            </a:pPr>
            <a:r>
              <a:rPr lang="en-US" sz="2100" b="1" dirty="0"/>
              <a:t>KEYHOLE MARKUP LANGUAGE (.KML):</a:t>
            </a:r>
            <a:r>
              <a:rPr lang="en-US" sz="2100" dirty="0"/>
              <a:t> This is an XML-based format developed by Google for storing geographic data. It is commonly used for sharing geographic data with Google Earth.</a:t>
            </a:r>
          </a:p>
          <a:p>
            <a:pPr algn="just"/>
            <a:endParaRPr lang="en-US" sz="2100" dirty="0"/>
          </a:p>
          <a:p>
            <a:pPr marL="342900" indent="-342900" algn="just">
              <a:buFont typeface="Wingdings" panose="05000000000000000000" pitchFamily="2" charset="2"/>
              <a:buChar char="v"/>
            </a:pPr>
            <a:r>
              <a:rPr lang="en-US" sz="2100" b="1" dirty="0"/>
              <a:t>GEOTIFF (.TIF):</a:t>
            </a:r>
            <a:r>
              <a:rPr lang="en-US" sz="2100" dirty="0"/>
              <a:t> This is a format for storing georeferenced raster images (such as satellite imagery). It includes metadata such as coordinate system information.</a:t>
            </a:r>
          </a:p>
          <a:p>
            <a:pPr algn="just"/>
            <a:endParaRPr lang="en-US" sz="2200" dirty="0"/>
          </a:p>
          <a:p>
            <a:pPr algn="just"/>
            <a:endParaRPr lang="en-GB" sz="2200" dirty="0"/>
          </a:p>
        </p:txBody>
      </p:sp>
      <p:pic>
        <p:nvPicPr>
          <p:cNvPr id="2" name="Picture 1">
            <a:extLst>
              <a:ext uri="{FF2B5EF4-FFF2-40B4-BE49-F238E27FC236}">
                <a16:creationId xmlns:a16="http://schemas.microsoft.com/office/drawing/2014/main" id="{590EA97D-4EA1-018E-A971-DF67EB5B18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3478" y="5588950"/>
            <a:ext cx="1419687" cy="1178340"/>
          </a:xfrm>
          <a:prstGeom prst="rect">
            <a:avLst/>
          </a:prstGeom>
        </p:spPr>
      </p:pic>
    </p:spTree>
    <p:extLst>
      <p:ext uri="{BB962C8B-B14F-4D97-AF65-F5344CB8AC3E}">
        <p14:creationId xmlns:p14="http://schemas.microsoft.com/office/powerpoint/2010/main" val="184411352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1F495B-30D0-5A57-F56C-F453CC10B1FA}"/>
              </a:ext>
            </a:extLst>
          </p:cNvPr>
          <p:cNvSpPr txBox="1"/>
          <p:nvPr/>
        </p:nvSpPr>
        <p:spPr>
          <a:xfrm>
            <a:off x="84998" y="172658"/>
            <a:ext cx="10608480" cy="7017306"/>
          </a:xfrm>
          <a:prstGeom prst="rect">
            <a:avLst/>
          </a:prstGeom>
          <a:noFill/>
        </p:spPr>
        <p:txBody>
          <a:bodyPr wrap="square">
            <a:spAutoFit/>
          </a:bodyPr>
          <a:lstStyle/>
          <a:p>
            <a:pPr marL="342900" indent="-342900" algn="just">
              <a:buFont typeface="Wingdings" panose="05000000000000000000" pitchFamily="2" charset="2"/>
              <a:buChar char="v"/>
            </a:pPr>
            <a:r>
              <a:rPr lang="en-US" sz="2400" b="1" dirty="0"/>
              <a:t>POSTGRESQL/POSTGIS:</a:t>
            </a:r>
            <a:r>
              <a:rPr lang="en-US" sz="2400" dirty="0"/>
              <a:t> This is an open-source relational database management system that includes extensions for working with geospatial data. It can store both vector and raster data and supports advanced spatial queries.</a:t>
            </a:r>
          </a:p>
          <a:p>
            <a:pPr marL="342900" indent="-342900" algn="just">
              <a:buFont typeface="Wingdings" panose="05000000000000000000" pitchFamily="2" charset="2"/>
              <a:buChar char="v"/>
            </a:pPr>
            <a:endParaRPr lang="en-US" sz="2400" dirty="0"/>
          </a:p>
          <a:p>
            <a:pPr marL="342900" indent="-342900" algn="just">
              <a:buFont typeface="Wingdings" panose="05000000000000000000" pitchFamily="2" charset="2"/>
              <a:buChar char="v"/>
            </a:pPr>
            <a:r>
              <a:rPr lang="en-US" sz="2400" b="1" dirty="0"/>
              <a:t>GEOPACKAGE (.GPKG):</a:t>
            </a:r>
            <a:r>
              <a:rPr lang="en-US" sz="2400" dirty="0"/>
              <a:t> This is a open standard file format for GIS data. It supports both vector and raster data, and can store multiple layers in a single file. It is designed to be cross-platform and can be used with a variety of software packages.</a:t>
            </a:r>
          </a:p>
          <a:p>
            <a:pPr marL="342900" indent="-342900" algn="just">
              <a:buFont typeface="Wingdings" panose="05000000000000000000" pitchFamily="2" charset="2"/>
              <a:buChar char="v"/>
            </a:pPr>
            <a:endParaRPr lang="en-US" sz="2400" dirty="0"/>
          </a:p>
          <a:p>
            <a:pPr marL="342900" indent="-342900" algn="just">
              <a:buFont typeface="Wingdings" panose="05000000000000000000" pitchFamily="2" charset="2"/>
              <a:buChar char="v"/>
            </a:pPr>
            <a:r>
              <a:rPr lang="en-US" sz="2400" b="1" dirty="0"/>
              <a:t>GPKG (.GPKG):</a:t>
            </a:r>
            <a:r>
              <a:rPr lang="en-US" sz="2400" dirty="0"/>
              <a:t> This is a geospatial data format based on SQLite that can store vector and raster data, including geometries, attributes, and metadata.</a:t>
            </a:r>
          </a:p>
          <a:p>
            <a:pPr marL="342900" indent="-342900" algn="just">
              <a:buFont typeface="Wingdings" panose="05000000000000000000" pitchFamily="2" charset="2"/>
              <a:buChar char="v"/>
            </a:pPr>
            <a:endParaRPr lang="en-US" sz="2400" dirty="0"/>
          </a:p>
          <a:p>
            <a:pPr marL="342900" indent="-342900" algn="just">
              <a:buFont typeface="Wingdings" panose="05000000000000000000" pitchFamily="2" charset="2"/>
              <a:buChar char="v"/>
            </a:pPr>
            <a:r>
              <a:rPr lang="en-US" sz="2400" b="1" dirty="0"/>
              <a:t>ESRI FILE GEODATABASE (.GDB): </a:t>
            </a:r>
            <a:r>
              <a:rPr lang="en-US" sz="2400" dirty="0"/>
              <a:t>This is a proprietary format developed by Esri for storing GIS data in a database. It supports both vector and raster data and can be used with Esri's ArcGIS software.</a:t>
            </a:r>
          </a:p>
          <a:p>
            <a:pPr algn="just"/>
            <a:endParaRPr lang="en-US" dirty="0"/>
          </a:p>
        </p:txBody>
      </p:sp>
      <p:pic>
        <p:nvPicPr>
          <p:cNvPr id="2" name="Picture 1">
            <a:extLst>
              <a:ext uri="{FF2B5EF4-FFF2-40B4-BE49-F238E27FC236}">
                <a16:creationId xmlns:a16="http://schemas.microsoft.com/office/drawing/2014/main" id="{20F0420D-70CF-C06A-A581-385706D2A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3478" y="5588950"/>
            <a:ext cx="1419687" cy="1178340"/>
          </a:xfrm>
          <a:prstGeom prst="rect">
            <a:avLst/>
          </a:prstGeom>
        </p:spPr>
      </p:pic>
    </p:spTree>
    <p:extLst>
      <p:ext uri="{BB962C8B-B14F-4D97-AF65-F5344CB8AC3E}">
        <p14:creationId xmlns:p14="http://schemas.microsoft.com/office/powerpoint/2010/main" val="650367637"/>
      </p:ext>
    </p:extLst>
  </p:cSld>
  <p:clrMapOvr>
    <a:masterClrMapping/>
  </p:clrMapOvr>
  <p:transition spd="slow">
    <p:push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187794-3FBA-316D-B1E8-C6197C8D70E0}"/>
              </a:ext>
            </a:extLst>
          </p:cNvPr>
          <p:cNvSpPr txBox="1"/>
          <p:nvPr/>
        </p:nvSpPr>
        <p:spPr>
          <a:xfrm>
            <a:off x="180227" y="860027"/>
            <a:ext cx="11672596" cy="4832092"/>
          </a:xfrm>
          <a:prstGeom prst="rect">
            <a:avLst/>
          </a:prstGeom>
          <a:noFill/>
        </p:spPr>
        <p:txBody>
          <a:bodyPr wrap="square">
            <a:spAutoFit/>
          </a:bodyPr>
          <a:lstStyle/>
          <a:p>
            <a:pPr algn="just"/>
            <a:endParaRPr lang="en-US" sz="2800" dirty="0"/>
          </a:p>
          <a:p>
            <a:pPr marL="457200" indent="-457200" algn="just">
              <a:buFont typeface="Wingdings" panose="05000000000000000000" pitchFamily="2" charset="2"/>
              <a:buChar char="v"/>
            </a:pPr>
            <a:r>
              <a:rPr lang="en-US" sz="2800" b="1" dirty="0"/>
              <a:t>NETCDF (.NC):</a:t>
            </a:r>
            <a:r>
              <a:rPr lang="en-US" sz="2800" dirty="0"/>
              <a:t> This is a binary data format commonly used for storing multidimensional scientific data, including geospatial data such as climate and weather models.</a:t>
            </a:r>
          </a:p>
          <a:p>
            <a:pPr algn="just"/>
            <a:endParaRPr lang="en-US" sz="2800" dirty="0"/>
          </a:p>
          <a:p>
            <a:pPr marL="457200" indent="-457200" algn="just">
              <a:buFont typeface="Wingdings" panose="05000000000000000000" pitchFamily="2" charset="2"/>
              <a:buChar char="v"/>
            </a:pPr>
            <a:r>
              <a:rPr lang="en-US" sz="2800" b="1" dirty="0"/>
              <a:t>CSV (.csv): </a:t>
            </a:r>
            <a:r>
              <a:rPr lang="en-US" sz="2800" dirty="0"/>
              <a:t>This is a text-based format that stores tabular data, such as attribute data associated with GIS features.</a:t>
            </a:r>
          </a:p>
          <a:p>
            <a:pPr algn="just"/>
            <a:endParaRPr lang="en-US" sz="2800" dirty="0"/>
          </a:p>
          <a:p>
            <a:pPr marL="457200" indent="-457200" algn="just">
              <a:buFont typeface="Wingdings" panose="05000000000000000000" pitchFamily="2" charset="2"/>
              <a:buChar char="v"/>
            </a:pPr>
            <a:r>
              <a:rPr lang="en-US" sz="2800" dirty="0"/>
              <a:t>These are just a few examples of the many GIS data formats that exist. The choice of format depends on the type of data, software used, and specific needs of the user.</a:t>
            </a:r>
          </a:p>
        </p:txBody>
      </p:sp>
      <p:pic>
        <p:nvPicPr>
          <p:cNvPr id="2" name="Picture 1">
            <a:extLst>
              <a:ext uri="{FF2B5EF4-FFF2-40B4-BE49-F238E27FC236}">
                <a16:creationId xmlns:a16="http://schemas.microsoft.com/office/drawing/2014/main" id="{D2D20637-AF0F-1B01-6639-AF5404BCD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3478" y="5588950"/>
            <a:ext cx="1419687" cy="1178340"/>
          </a:xfrm>
          <a:prstGeom prst="rect">
            <a:avLst/>
          </a:prstGeom>
        </p:spPr>
      </p:pic>
    </p:spTree>
    <p:extLst>
      <p:ext uri="{BB962C8B-B14F-4D97-AF65-F5344CB8AC3E}">
        <p14:creationId xmlns:p14="http://schemas.microsoft.com/office/powerpoint/2010/main" val="1134613847"/>
      </p:ext>
    </p:extLst>
  </p:cSld>
  <p:clrMapOvr>
    <a:masterClrMapping/>
  </p:clrMapOvr>
  <p:transition spd="slow">
    <p:push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9D8CF-5A78-18E1-4C78-01F0B368258A}"/>
              </a:ext>
            </a:extLst>
          </p:cNvPr>
          <p:cNvSpPr>
            <a:spLocks noGrp="1"/>
          </p:cNvSpPr>
          <p:nvPr>
            <p:ph type="ctrTitle"/>
          </p:nvPr>
        </p:nvSpPr>
        <p:spPr/>
        <p:txBody>
          <a:bodyPr/>
          <a:lstStyle/>
          <a:p>
            <a:endParaRPr lang="en-GB" dirty="0"/>
          </a:p>
        </p:txBody>
      </p:sp>
      <p:sp>
        <p:nvSpPr>
          <p:cNvPr id="3" name="Subtitle 2">
            <a:extLst>
              <a:ext uri="{FF2B5EF4-FFF2-40B4-BE49-F238E27FC236}">
                <a16:creationId xmlns:a16="http://schemas.microsoft.com/office/drawing/2014/main" id="{34B5A20A-18D8-9D59-F0AD-011D84D60E76}"/>
              </a:ext>
            </a:extLst>
          </p:cNvPr>
          <p:cNvSpPr>
            <a:spLocks noGrp="1"/>
          </p:cNvSpPr>
          <p:nvPr>
            <p:ph type="subTitle" idx="1"/>
          </p:nvPr>
        </p:nvSpPr>
        <p:spPr/>
        <p:txBody>
          <a:bodyPr/>
          <a:lstStyle/>
          <a:p>
            <a:endParaRPr lang="en-GB" dirty="0"/>
          </a:p>
        </p:txBody>
      </p:sp>
      <p:pic>
        <p:nvPicPr>
          <p:cNvPr id="4" name="Picture 3">
            <a:extLst>
              <a:ext uri="{FF2B5EF4-FFF2-40B4-BE49-F238E27FC236}">
                <a16:creationId xmlns:a16="http://schemas.microsoft.com/office/drawing/2014/main" id="{6996DC37-ADD0-2FC8-B62A-154A2B8F2D01}"/>
              </a:ext>
            </a:extLst>
          </p:cNvPr>
          <p:cNvPicPr>
            <a:picLocks noChangeAspect="1"/>
          </p:cNvPicPr>
          <p:nvPr/>
        </p:nvPicPr>
        <p:blipFill rotWithShape="1">
          <a:blip r:embed="rId3"/>
          <a:srcRect l="23830" t="-25" r="-90" b="-4300"/>
          <a:stretch/>
        </p:blipFill>
        <p:spPr>
          <a:xfrm>
            <a:off x="-59506" y="0"/>
            <a:ext cx="12261666" cy="7239001"/>
          </a:xfrm>
          <a:prstGeom prst="rect">
            <a:avLst/>
          </a:prstGeom>
        </p:spPr>
      </p:pic>
      <p:sp>
        <p:nvSpPr>
          <p:cNvPr id="5" name="Title 1">
            <a:extLst>
              <a:ext uri="{FF2B5EF4-FFF2-40B4-BE49-F238E27FC236}">
                <a16:creationId xmlns:a16="http://schemas.microsoft.com/office/drawing/2014/main" id="{DA5CEE3B-E0E7-2557-CAC0-3F6A7933648A}"/>
              </a:ext>
            </a:extLst>
          </p:cNvPr>
          <p:cNvSpPr txBox="1">
            <a:spLocks/>
          </p:cNvSpPr>
          <p:nvPr/>
        </p:nvSpPr>
        <p:spPr>
          <a:xfrm>
            <a:off x="902517" y="259652"/>
            <a:ext cx="10826496" cy="369332"/>
          </a:xfrm>
          <a:prstGeom prst="rect">
            <a:avLst/>
          </a:prstGeom>
        </p:spPr>
        <p:txBody>
          <a:bodyPr vert="horz" lIns="91440" tIns="45720" rIns="91440" bIns="45720" rtlCol="0" anchor="b">
            <a:normAutofit fontScale="52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4800" b="1" i="0" u="none" strike="noStrike" kern="1200" cap="none" spc="0" normalizeH="0" baseline="0" noProof="0" dirty="0">
                <a:ln w="12700">
                  <a:solidFill>
                    <a:srgbClr val="28C4CC">
                      <a:lumMod val="50000"/>
                    </a:srgbClr>
                  </a:solidFill>
                  <a:prstDash val="solid"/>
                </a:ln>
                <a:solidFill>
                  <a:sysClr val="window" lastClr="FFFFFF"/>
                </a:solidFill>
                <a:effectLst>
                  <a:innerShdw blurRad="177800">
                    <a:srgbClr val="28C4CC">
                      <a:lumMod val="50000"/>
                    </a:srgbClr>
                  </a:innerShdw>
                </a:effectLst>
                <a:uLnTx/>
                <a:uFillTx/>
                <a:latin typeface="Calibri" panose="020F0502020204030204"/>
                <a:ea typeface="+mj-ea"/>
                <a:cs typeface="+mj-cs"/>
              </a:rPr>
              <a:t>Jamitan Tech</a:t>
            </a:r>
          </a:p>
        </p:txBody>
      </p:sp>
      <p:grpSp>
        <p:nvGrpSpPr>
          <p:cNvPr id="65" name="Group 64">
            <a:extLst>
              <a:ext uri="{FF2B5EF4-FFF2-40B4-BE49-F238E27FC236}">
                <a16:creationId xmlns:a16="http://schemas.microsoft.com/office/drawing/2014/main" id="{0C9B67A5-4D2E-5EE0-CE94-42C673EBD9FF}"/>
              </a:ext>
            </a:extLst>
          </p:cNvPr>
          <p:cNvGrpSpPr/>
          <p:nvPr/>
        </p:nvGrpSpPr>
        <p:grpSpPr>
          <a:xfrm>
            <a:off x="246369" y="754120"/>
            <a:ext cx="4036767" cy="1916907"/>
            <a:chOff x="1391510" y="754120"/>
            <a:chExt cx="4036767" cy="1916907"/>
          </a:xfrm>
        </p:grpSpPr>
        <p:sp>
          <p:nvSpPr>
            <p:cNvPr id="7" name="Rectangle 6">
              <a:extLst>
                <a:ext uri="{FF2B5EF4-FFF2-40B4-BE49-F238E27FC236}">
                  <a16:creationId xmlns:a16="http://schemas.microsoft.com/office/drawing/2014/main" id="{C3DE9C29-E1AB-3280-9A93-E811E5461049}"/>
                </a:ext>
              </a:extLst>
            </p:cNvPr>
            <p:cNvSpPr/>
            <p:nvPr/>
          </p:nvSpPr>
          <p:spPr>
            <a:xfrm>
              <a:off x="1391510" y="754120"/>
              <a:ext cx="4036767" cy="1916907"/>
            </a:xfrm>
            <a:prstGeom prst="rect">
              <a:avLst/>
            </a:prstGeom>
            <a:solidFill>
              <a:sysClr val="window" lastClr="FFFFFF"/>
            </a:solidFill>
            <a:ln w="28575" cap="flat" cmpd="sng" algn="ctr">
              <a:solidFill>
                <a:srgbClr val="1CADE4">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5B91"/>
                </a:solidFill>
                <a:effectLst/>
                <a:uLnTx/>
                <a:uFillTx/>
                <a:latin typeface="Gotham Narrow Book"/>
                <a:cs typeface="Bahij TheSansArabic Plain"/>
              </a:endParaRPr>
            </a:p>
          </p:txBody>
        </p:sp>
        <p:pic>
          <p:nvPicPr>
            <p:cNvPr id="8" name="Picture 2" descr="C:\Users\mkhammoud\Downloads\clock104.png">
              <a:extLst>
                <a:ext uri="{FF2B5EF4-FFF2-40B4-BE49-F238E27FC236}">
                  <a16:creationId xmlns:a16="http://schemas.microsoft.com/office/drawing/2014/main" id="{AE491070-76D1-977D-8BE9-B2206BEA4EA2}"/>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911756" y="855720"/>
              <a:ext cx="1320800" cy="1320800"/>
            </a:xfrm>
            <a:prstGeom prst="rect">
              <a:avLst/>
            </a:prstGeom>
            <a:solidFill>
              <a:sysClr val="window" lastClr="FFFFFF"/>
            </a:solidFill>
            <a:ln w="28575">
              <a:noFill/>
            </a:ln>
          </p:spPr>
        </p:pic>
        <p:sp>
          <p:nvSpPr>
            <p:cNvPr id="9" name="TextBox 8">
              <a:extLst>
                <a:ext uri="{FF2B5EF4-FFF2-40B4-BE49-F238E27FC236}">
                  <a16:creationId xmlns:a16="http://schemas.microsoft.com/office/drawing/2014/main" id="{3FFEB11A-6C63-51F9-BE17-3EB48DDCC7DA}"/>
                </a:ext>
              </a:extLst>
            </p:cNvPr>
            <p:cNvSpPr txBox="1"/>
            <p:nvPr/>
          </p:nvSpPr>
          <p:spPr>
            <a:xfrm>
              <a:off x="1462071" y="985695"/>
              <a:ext cx="906017" cy="707885"/>
            </a:xfrm>
            <a:prstGeom prst="rect">
              <a:avLst/>
            </a:prstGeom>
            <a:solidFill>
              <a:sysClr val="window" lastClr="FFFFFF"/>
            </a:solidFill>
            <a:ln w="28575">
              <a:noFill/>
            </a:ln>
          </p:spPr>
          <p:txBody>
            <a:bodyPr wrap="none" lIns="91440" tIns="45720" rIns="91440" bIns="4572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005B91"/>
                  </a:solidFill>
                  <a:effectLst/>
                  <a:uLnTx/>
                  <a:uFillTx/>
                  <a:latin typeface="Gotham Narrow Medium"/>
                  <a:cs typeface="Bahij TheSansArabic Plain"/>
                </a:rPr>
                <a:t>13 </a:t>
              </a:r>
              <a:endParaRPr kumimoji="0" lang="en-US" sz="1800" b="0" i="0" u="none" strike="noStrike" kern="0" cap="none" spc="0" normalizeH="0" baseline="0" noProof="0" dirty="0">
                <a:ln>
                  <a:noFill/>
                </a:ln>
                <a:solidFill>
                  <a:srgbClr val="005B91"/>
                </a:solidFill>
                <a:effectLst/>
                <a:uLnTx/>
                <a:uFillTx/>
                <a:latin typeface="Gotham Narrow Medium"/>
                <a:cs typeface="Bahij TheSansArabic Plain"/>
              </a:endParaRPr>
            </a:p>
          </p:txBody>
        </p:sp>
        <p:sp>
          <p:nvSpPr>
            <p:cNvPr id="10" name="TextBox 9">
              <a:extLst>
                <a:ext uri="{FF2B5EF4-FFF2-40B4-BE49-F238E27FC236}">
                  <a16:creationId xmlns:a16="http://schemas.microsoft.com/office/drawing/2014/main" id="{9F8A7025-F3AB-B953-73EC-82CE97A5BB12}"/>
                </a:ext>
              </a:extLst>
            </p:cNvPr>
            <p:cNvSpPr txBox="1"/>
            <p:nvPr/>
          </p:nvSpPr>
          <p:spPr>
            <a:xfrm>
              <a:off x="2019795" y="1123159"/>
              <a:ext cx="1332805" cy="523220"/>
            </a:xfrm>
            <a:prstGeom prst="rect">
              <a:avLst/>
            </a:prstGeom>
            <a:noFill/>
            <a:ln w="28575">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5B91"/>
                  </a:solidFill>
                  <a:effectLst/>
                  <a:uLnTx/>
                  <a:uFillTx/>
                  <a:latin typeface="Gotham Narrow Medium"/>
                  <a:cs typeface="Helvetica" panose="020B0604020202020204" pitchFamily="34" charset="0"/>
                </a:rPr>
                <a:t>Years</a:t>
              </a:r>
            </a:p>
          </p:txBody>
        </p:sp>
        <p:sp>
          <p:nvSpPr>
            <p:cNvPr id="11" name="Rectangle 10">
              <a:extLst>
                <a:ext uri="{FF2B5EF4-FFF2-40B4-BE49-F238E27FC236}">
                  <a16:creationId xmlns:a16="http://schemas.microsoft.com/office/drawing/2014/main" id="{02F2FD45-1954-9E2C-5383-28D1F92D13A8}"/>
                </a:ext>
              </a:extLst>
            </p:cNvPr>
            <p:cNvSpPr/>
            <p:nvPr/>
          </p:nvSpPr>
          <p:spPr>
            <a:xfrm>
              <a:off x="1435963" y="1770120"/>
              <a:ext cx="3899131" cy="707885"/>
            </a:xfrm>
            <a:prstGeom prst="rect">
              <a:avLst/>
            </a:prstGeom>
            <a:solidFill>
              <a:sysClr val="window" lastClr="FFFFFF"/>
            </a:solidFill>
            <a:ln w="28575">
              <a:no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dirty="0">
                  <a:solidFill>
                    <a:srgbClr val="005B91"/>
                  </a:solidFill>
                  <a:latin typeface="Gotham Narrow Book"/>
                  <a:cs typeface="Bahij TheSansArabic Plain"/>
                </a:rPr>
                <a:t>5</a:t>
              </a:r>
              <a:r>
                <a:rPr kumimoji="0" lang="en-US" sz="2000" b="0" i="0" u="none" strike="noStrike" kern="0" cap="none" spc="0" normalizeH="0" baseline="0" noProof="0" dirty="0">
                  <a:ln>
                    <a:noFill/>
                  </a:ln>
                  <a:solidFill>
                    <a:srgbClr val="005B91"/>
                  </a:solidFill>
                  <a:effectLst/>
                  <a:uLnTx/>
                  <a:uFillTx/>
                  <a:latin typeface="Gotham Narrow Book"/>
                  <a:cs typeface="Bahij TheSansArabic Plain"/>
                </a:rPr>
                <a:t> years in GIS and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5B91"/>
                  </a:solidFill>
                  <a:effectLst/>
                  <a:uLnTx/>
                  <a:uFillTx/>
                  <a:latin typeface="Gotham Narrow Book"/>
                  <a:cs typeface="Bahij TheSansArabic Plain"/>
                </a:rPr>
                <a:t>Systems Integration  </a:t>
              </a:r>
            </a:p>
          </p:txBody>
        </p:sp>
      </p:grpSp>
      <p:grpSp>
        <p:nvGrpSpPr>
          <p:cNvPr id="64" name="Group 63">
            <a:extLst>
              <a:ext uri="{FF2B5EF4-FFF2-40B4-BE49-F238E27FC236}">
                <a16:creationId xmlns:a16="http://schemas.microsoft.com/office/drawing/2014/main" id="{E018B737-DDBC-B546-EC37-0B0CDC0EA243}"/>
              </a:ext>
            </a:extLst>
          </p:cNvPr>
          <p:cNvGrpSpPr/>
          <p:nvPr/>
        </p:nvGrpSpPr>
        <p:grpSpPr>
          <a:xfrm>
            <a:off x="3906642" y="2785442"/>
            <a:ext cx="3576948" cy="2235876"/>
            <a:chOff x="4991961" y="2785442"/>
            <a:chExt cx="3576948" cy="2235876"/>
          </a:xfrm>
        </p:grpSpPr>
        <p:sp>
          <p:nvSpPr>
            <p:cNvPr id="13" name="Rectangle 12">
              <a:extLst>
                <a:ext uri="{FF2B5EF4-FFF2-40B4-BE49-F238E27FC236}">
                  <a16:creationId xmlns:a16="http://schemas.microsoft.com/office/drawing/2014/main" id="{9EC01BF9-15B5-0B7D-4776-E73FA0B09DEC}"/>
                </a:ext>
              </a:extLst>
            </p:cNvPr>
            <p:cNvSpPr/>
            <p:nvPr/>
          </p:nvSpPr>
          <p:spPr>
            <a:xfrm>
              <a:off x="4991961" y="2785442"/>
              <a:ext cx="3576948" cy="2235876"/>
            </a:xfrm>
            <a:prstGeom prst="rect">
              <a:avLst/>
            </a:prstGeom>
            <a:solidFill>
              <a:srgbClr val="2683C6">
                <a:lumMod val="75000"/>
              </a:srgbClr>
            </a:solidFill>
            <a:ln w="285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Narrow Book"/>
                <a:cs typeface="Bahij TheSansArabic Plain"/>
              </a:endParaRPr>
            </a:p>
          </p:txBody>
        </p:sp>
        <p:sp>
          <p:nvSpPr>
            <p:cNvPr id="14" name="Rectangle 13">
              <a:extLst>
                <a:ext uri="{FF2B5EF4-FFF2-40B4-BE49-F238E27FC236}">
                  <a16:creationId xmlns:a16="http://schemas.microsoft.com/office/drawing/2014/main" id="{1175FFD3-18E1-5914-7D55-B596C1D36DA4}"/>
                </a:ext>
              </a:extLst>
            </p:cNvPr>
            <p:cNvSpPr/>
            <p:nvPr/>
          </p:nvSpPr>
          <p:spPr>
            <a:xfrm>
              <a:off x="5124479" y="3673277"/>
              <a:ext cx="3248981" cy="400110"/>
            </a:xfrm>
            <a:prstGeom prst="rect">
              <a:avLst/>
            </a:prstGeom>
            <a:solidFill>
              <a:srgbClr val="2683C6">
                <a:lumMod val="75000"/>
              </a:srgbClr>
            </a:solidFill>
            <a:ln w="28575">
              <a:noFill/>
            </a:ln>
          </p:spPr>
          <p:txBody>
            <a:bodyPr wrap="square" lIns="91440" tIns="45720" rIns="9144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Gotham Narrow Medium"/>
                  <a:cs typeface="Bahij TheSansArabic Plain"/>
                </a:rPr>
                <a:t>Esri Business Partner</a:t>
              </a:r>
              <a:endParaRPr kumimoji="0" lang="en-US" sz="1800" b="0" i="0" u="none" strike="noStrike" kern="0" cap="none" spc="0" normalizeH="0" baseline="0" noProof="0" dirty="0">
                <a:ln>
                  <a:noFill/>
                </a:ln>
                <a:solidFill>
                  <a:prstClr val="black"/>
                </a:solidFill>
                <a:effectLst/>
                <a:uLnTx/>
                <a:uFillTx/>
              </a:endParaRPr>
            </a:p>
          </p:txBody>
        </p:sp>
        <p:sp>
          <p:nvSpPr>
            <p:cNvPr id="15" name="TextBox 14">
              <a:extLst>
                <a:ext uri="{FF2B5EF4-FFF2-40B4-BE49-F238E27FC236}">
                  <a16:creationId xmlns:a16="http://schemas.microsoft.com/office/drawing/2014/main" id="{A176E80C-66E4-03B0-4A26-C877E3BE5F63}"/>
                </a:ext>
              </a:extLst>
            </p:cNvPr>
            <p:cNvSpPr txBox="1"/>
            <p:nvPr/>
          </p:nvSpPr>
          <p:spPr>
            <a:xfrm>
              <a:off x="5172733" y="4188279"/>
              <a:ext cx="3291235" cy="523220"/>
            </a:xfrm>
            <a:prstGeom prst="rect">
              <a:avLst/>
            </a:prstGeom>
            <a:solidFill>
              <a:srgbClr val="2683C6">
                <a:lumMod val="75000"/>
              </a:srgbClr>
            </a:solidFill>
            <a:ln w="28575">
              <a:noFill/>
            </a:ln>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Gotham Narrow Book"/>
                  <a:cs typeface="Bahij TheSansArabic Plain"/>
                </a:rPr>
                <a:t>Partner in Nigeria</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Gotham Narrow Book"/>
                <a:cs typeface="Bahij TheSansArabic Plain"/>
              </a:endParaRPr>
            </a:p>
          </p:txBody>
        </p:sp>
      </p:grpSp>
      <p:sp>
        <p:nvSpPr>
          <p:cNvPr id="16" name="Rectangle 15">
            <a:extLst>
              <a:ext uri="{FF2B5EF4-FFF2-40B4-BE49-F238E27FC236}">
                <a16:creationId xmlns:a16="http://schemas.microsoft.com/office/drawing/2014/main" id="{ACEC32A3-CC23-5C60-324D-A21B19C55889}"/>
              </a:ext>
            </a:extLst>
          </p:cNvPr>
          <p:cNvSpPr/>
          <p:nvPr/>
        </p:nvSpPr>
        <p:spPr>
          <a:xfrm>
            <a:off x="289100" y="2785442"/>
            <a:ext cx="3496297" cy="1626278"/>
          </a:xfrm>
          <a:prstGeom prst="rect">
            <a:avLst/>
          </a:prstGeom>
          <a:solidFill>
            <a:srgbClr val="2683C6">
              <a:lumMod val="75000"/>
            </a:srgbClr>
          </a:solidFill>
          <a:ln w="25400" cap="flat" cmpd="sng" algn="ctr">
            <a:solidFill>
              <a:sysClr val="windowText" lastClr="000000"/>
            </a:solidFill>
            <a:prstDash val="solid"/>
          </a:ln>
          <a:effectLst>
            <a:innerShdw blurRad="63500" dist="50800" dir="162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Narrow Book"/>
              <a:cs typeface="Bahij TheSansArabic Plain"/>
            </a:endParaRPr>
          </a:p>
        </p:txBody>
      </p:sp>
      <p:sp>
        <p:nvSpPr>
          <p:cNvPr id="17" name="Rectangle 16">
            <a:extLst>
              <a:ext uri="{FF2B5EF4-FFF2-40B4-BE49-F238E27FC236}">
                <a16:creationId xmlns:a16="http://schemas.microsoft.com/office/drawing/2014/main" id="{75FC324A-0C44-D577-0AD7-0EC7D591715B}"/>
              </a:ext>
            </a:extLst>
          </p:cNvPr>
          <p:cNvSpPr/>
          <p:nvPr/>
        </p:nvSpPr>
        <p:spPr>
          <a:xfrm>
            <a:off x="835098" y="3449862"/>
            <a:ext cx="2905551" cy="400109"/>
          </a:xfrm>
          <a:prstGeom prst="rect">
            <a:avLst/>
          </a:prstGeom>
        </p:spPr>
        <p:txBody>
          <a:bodyPr wrap="square">
            <a:spAutoFit/>
          </a:bodyPr>
          <a:lstStyle/>
          <a:p>
            <a:pPr algn="r">
              <a:defRPr/>
            </a:pPr>
            <a:r>
              <a:rPr lang="en-US" sz="2000" kern="0" dirty="0">
                <a:solidFill>
                  <a:srgbClr val="FFFFFF"/>
                </a:solidFill>
                <a:latin typeface="Gotham Narrow Book"/>
                <a:cs typeface="Bahij TheSansArabic Plain"/>
              </a:rPr>
              <a:t>Geospatial Experts </a:t>
            </a:r>
          </a:p>
        </p:txBody>
      </p:sp>
      <p:sp>
        <p:nvSpPr>
          <p:cNvPr id="18" name="TextBox 17">
            <a:extLst>
              <a:ext uri="{FF2B5EF4-FFF2-40B4-BE49-F238E27FC236}">
                <a16:creationId xmlns:a16="http://schemas.microsoft.com/office/drawing/2014/main" id="{BF9E83C5-A36E-0BDC-AA62-E85038F61AA7}"/>
              </a:ext>
            </a:extLst>
          </p:cNvPr>
          <p:cNvSpPr txBox="1"/>
          <p:nvPr/>
        </p:nvSpPr>
        <p:spPr>
          <a:xfrm>
            <a:off x="1929823" y="3048747"/>
            <a:ext cx="2023212" cy="543739"/>
          </a:xfrm>
          <a:prstGeom prst="rect">
            <a:avLst/>
          </a:prstGeom>
          <a:noFill/>
        </p:spPr>
        <p:txBody>
          <a:bodyPr wrap="square" lIns="91440" tIns="45720" rIns="91440" bIns="45720" rtlCol="0" anchor="t">
            <a:spAutoFit/>
          </a:bodyPr>
          <a:lstStyle/>
          <a:p>
            <a:pPr>
              <a:defRPr/>
            </a:pPr>
            <a:r>
              <a:rPr lang="en-US" sz="4400" kern="0" baseline="30000" dirty="0">
                <a:solidFill>
                  <a:srgbClr val="FFFFFF"/>
                </a:solidFill>
                <a:latin typeface="Gotham Narrow Medium"/>
                <a:cs typeface="Bahij TheSansArabic Plain"/>
              </a:rPr>
              <a:t>Certified</a:t>
            </a:r>
          </a:p>
        </p:txBody>
      </p:sp>
      <p:pic>
        <p:nvPicPr>
          <p:cNvPr id="19" name="Picture 3" descr="C:\Users\mkhammoud\Downloads\man450.png">
            <a:extLst>
              <a:ext uri="{FF2B5EF4-FFF2-40B4-BE49-F238E27FC236}">
                <a16:creationId xmlns:a16="http://schemas.microsoft.com/office/drawing/2014/main" id="{67AE1480-C853-2E62-249A-8C8520FE1236}"/>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534564" y="3018266"/>
            <a:ext cx="5080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descr="C:\Users\mkhammoud\Downloads\man450.png">
            <a:extLst>
              <a:ext uri="{FF2B5EF4-FFF2-40B4-BE49-F238E27FC236}">
                <a16:creationId xmlns:a16="http://schemas.microsoft.com/office/drawing/2014/main" id="{15372F0D-FB17-628F-103B-7E01FC4A421F}"/>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271404" y="3018266"/>
            <a:ext cx="5080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mkhammoud\Downloads\man450.png">
            <a:extLst>
              <a:ext uri="{FF2B5EF4-FFF2-40B4-BE49-F238E27FC236}">
                <a16:creationId xmlns:a16="http://schemas.microsoft.com/office/drawing/2014/main" id="{8044111F-3169-B593-AE68-B4A5726BF498}"/>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956974" y="3018266"/>
            <a:ext cx="5080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C:\Users\mkhammoud\Downloads\man450.png">
            <a:extLst>
              <a:ext uri="{FF2B5EF4-FFF2-40B4-BE49-F238E27FC236}">
                <a16:creationId xmlns:a16="http://schemas.microsoft.com/office/drawing/2014/main" id="{DAC72F2D-681C-0E6C-E0FC-10F8B1A960A3}"/>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51095" y="3018266"/>
            <a:ext cx="5080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mkhammoud\Downloads\man450.png">
            <a:extLst>
              <a:ext uri="{FF2B5EF4-FFF2-40B4-BE49-F238E27FC236}">
                <a16:creationId xmlns:a16="http://schemas.microsoft.com/office/drawing/2014/main" id="{FEEB929E-1E56-10D1-D735-2B836E061722}"/>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53760" y="3018266"/>
            <a:ext cx="5080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mkhammoud\Downloads\man450.png">
            <a:extLst>
              <a:ext uri="{FF2B5EF4-FFF2-40B4-BE49-F238E27FC236}">
                <a16:creationId xmlns:a16="http://schemas.microsoft.com/office/drawing/2014/main" id="{F5BCF83E-1DD2-4FCC-35E0-BDF7DAC21395}"/>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71570" y="3627866"/>
            <a:ext cx="5080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Users\mkhammoud\Downloads\man450.png">
            <a:extLst>
              <a:ext uri="{FF2B5EF4-FFF2-40B4-BE49-F238E27FC236}">
                <a16:creationId xmlns:a16="http://schemas.microsoft.com/office/drawing/2014/main" id="{0FBDC005-C1A4-35B2-F644-334860176FB3}"/>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74231" y="3627866"/>
            <a:ext cx="508000" cy="508000"/>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B3F2D7E7-99D4-D1C4-08AE-76234C1D4E6A}"/>
              </a:ext>
            </a:extLst>
          </p:cNvPr>
          <p:cNvGrpSpPr/>
          <p:nvPr/>
        </p:nvGrpSpPr>
        <p:grpSpPr>
          <a:xfrm>
            <a:off x="4397963" y="761659"/>
            <a:ext cx="3029112" cy="1922067"/>
            <a:chOff x="5543104" y="761659"/>
            <a:chExt cx="3029112" cy="1922067"/>
          </a:xfrm>
        </p:grpSpPr>
        <p:sp>
          <p:nvSpPr>
            <p:cNvPr id="27" name="Rectangle 26">
              <a:extLst>
                <a:ext uri="{FF2B5EF4-FFF2-40B4-BE49-F238E27FC236}">
                  <a16:creationId xmlns:a16="http://schemas.microsoft.com/office/drawing/2014/main" id="{78BAC271-087D-4BEE-3CE8-56C5355AB4AF}"/>
                </a:ext>
              </a:extLst>
            </p:cNvPr>
            <p:cNvSpPr/>
            <p:nvPr/>
          </p:nvSpPr>
          <p:spPr>
            <a:xfrm>
              <a:off x="5543104" y="761659"/>
              <a:ext cx="3029112" cy="1922067"/>
            </a:xfrm>
            <a:prstGeom prst="rect">
              <a:avLst/>
            </a:prstGeom>
            <a:solidFill>
              <a:srgbClr val="2683C6">
                <a:lumMod val="75000"/>
              </a:srgbClr>
            </a:solidFill>
            <a:ln w="25400" cap="flat" cmpd="sng" algn="ctr">
              <a:solidFill>
                <a:sysClr val="windowText" lastClr="000000"/>
              </a:solidFill>
              <a:prstDash val="solid"/>
            </a:ln>
            <a:effectLst>
              <a:innerShdw blurRad="63500" dist="50800" dir="162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Narrow Book"/>
              </a:endParaRPr>
            </a:p>
          </p:txBody>
        </p:sp>
        <p:sp>
          <p:nvSpPr>
            <p:cNvPr id="28" name="Rectangle 27">
              <a:extLst>
                <a:ext uri="{FF2B5EF4-FFF2-40B4-BE49-F238E27FC236}">
                  <a16:creationId xmlns:a16="http://schemas.microsoft.com/office/drawing/2014/main" id="{A0E55A55-D09A-263B-71C0-80B832DEA1A6}"/>
                </a:ext>
              </a:extLst>
            </p:cNvPr>
            <p:cNvSpPr/>
            <p:nvPr/>
          </p:nvSpPr>
          <p:spPr>
            <a:xfrm>
              <a:off x="5663419" y="1566919"/>
              <a:ext cx="2799836" cy="646331"/>
            </a:xfrm>
            <a:prstGeom prst="rect">
              <a:avLst/>
            </a:prstGeom>
            <a:solidFill>
              <a:srgbClr val="2683C6">
                <a:lumMod val="75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Gotham Narrow Medium"/>
                  <a:cs typeface="Bahij TheSansArabic Plain"/>
                </a:rPr>
                <a:t>Strategic</a:t>
              </a:r>
              <a:r>
                <a:rPr kumimoji="0" lang="en-US" sz="2000" b="0" i="0" u="none" strike="noStrike" kern="0" cap="none" spc="0" normalizeH="0" baseline="0" noProof="0" dirty="0">
                  <a:ln>
                    <a:noFill/>
                  </a:ln>
                  <a:solidFill>
                    <a:srgbClr val="FFFFFF"/>
                  </a:solidFill>
                  <a:effectLst/>
                  <a:uLnTx/>
                  <a:uFillTx/>
                  <a:latin typeface="Gotham Narrow Medium"/>
                  <a:cs typeface="Bahij TheSansArabic Plain"/>
                </a:rPr>
                <a:t> </a:t>
              </a:r>
            </a:p>
          </p:txBody>
        </p:sp>
        <p:sp>
          <p:nvSpPr>
            <p:cNvPr id="29" name="Rectangle 28">
              <a:extLst>
                <a:ext uri="{FF2B5EF4-FFF2-40B4-BE49-F238E27FC236}">
                  <a16:creationId xmlns:a16="http://schemas.microsoft.com/office/drawing/2014/main" id="{2EECC0DB-6551-7EA9-B95C-6DC7A400950B}"/>
                </a:ext>
              </a:extLst>
            </p:cNvPr>
            <p:cNvSpPr/>
            <p:nvPr/>
          </p:nvSpPr>
          <p:spPr>
            <a:xfrm>
              <a:off x="6203823" y="2192077"/>
              <a:ext cx="1778692" cy="400109"/>
            </a:xfrm>
            <a:prstGeom prst="rect">
              <a:avLst/>
            </a:prstGeom>
            <a:solidFill>
              <a:srgbClr val="2683C6">
                <a:lumMod val="75000"/>
              </a:srgbClr>
            </a:solid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Gotham Narrow Book"/>
                  <a:cs typeface="Bahij TheSansArabic Plain"/>
                </a:rPr>
                <a:t>Partnerships</a:t>
              </a:r>
            </a:p>
          </p:txBody>
        </p:sp>
        <p:pic>
          <p:nvPicPr>
            <p:cNvPr id="30" name="Picture 7" descr="C:\Users\mkhammoud\Downloads\handshake4.png">
              <a:extLst>
                <a:ext uri="{FF2B5EF4-FFF2-40B4-BE49-F238E27FC236}">
                  <a16:creationId xmlns:a16="http://schemas.microsoft.com/office/drawing/2014/main" id="{02D40896-4482-53CF-C8BE-D9F32CCB8444}"/>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547889" y="845692"/>
              <a:ext cx="805568" cy="805568"/>
            </a:xfrm>
            <a:prstGeom prst="rect">
              <a:avLst/>
            </a:prstGeom>
            <a:solidFill>
              <a:srgbClr val="2683C6">
                <a:lumMod val="75000"/>
              </a:srgbClr>
            </a:solidFill>
          </p:spPr>
        </p:pic>
      </p:grpSp>
      <p:grpSp>
        <p:nvGrpSpPr>
          <p:cNvPr id="62" name="Group 61">
            <a:extLst>
              <a:ext uri="{FF2B5EF4-FFF2-40B4-BE49-F238E27FC236}">
                <a16:creationId xmlns:a16="http://schemas.microsoft.com/office/drawing/2014/main" id="{87C2E17F-15F0-B63B-5111-4783A124E353}"/>
              </a:ext>
            </a:extLst>
          </p:cNvPr>
          <p:cNvGrpSpPr/>
          <p:nvPr/>
        </p:nvGrpSpPr>
        <p:grpSpPr>
          <a:xfrm>
            <a:off x="317410" y="4475391"/>
            <a:ext cx="3351385" cy="1713994"/>
            <a:chOff x="1462551" y="4475391"/>
            <a:chExt cx="3351385" cy="1713994"/>
          </a:xfrm>
        </p:grpSpPr>
        <p:sp>
          <p:nvSpPr>
            <p:cNvPr id="32" name="Rectangle 31">
              <a:extLst>
                <a:ext uri="{FF2B5EF4-FFF2-40B4-BE49-F238E27FC236}">
                  <a16:creationId xmlns:a16="http://schemas.microsoft.com/office/drawing/2014/main" id="{693B3264-571E-6F80-4BCE-AE5D874AE936}"/>
                </a:ext>
              </a:extLst>
            </p:cNvPr>
            <p:cNvSpPr/>
            <p:nvPr/>
          </p:nvSpPr>
          <p:spPr>
            <a:xfrm>
              <a:off x="1462551" y="4544543"/>
              <a:ext cx="3351385" cy="1644842"/>
            </a:xfrm>
            <a:prstGeom prst="rect">
              <a:avLst/>
            </a:prstGeom>
            <a:solidFill>
              <a:sysClr val="window" lastClr="FFFFFF"/>
            </a:solidFill>
            <a:ln w="28575" cap="flat" cmpd="sng" algn="ctr">
              <a:solidFill>
                <a:srgbClr val="1CADE4">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5B91"/>
                </a:solidFill>
                <a:effectLst/>
                <a:uLnTx/>
                <a:uFillTx/>
                <a:latin typeface="Gotham Narrow Book"/>
                <a:cs typeface="Bahij TheSansArabic Plain"/>
              </a:endParaRPr>
            </a:p>
          </p:txBody>
        </p:sp>
        <p:pic>
          <p:nvPicPr>
            <p:cNvPr id="33" name="Picture 4" descr="C:\Users\mkhammoud\Downloads\document194.png">
              <a:extLst>
                <a:ext uri="{FF2B5EF4-FFF2-40B4-BE49-F238E27FC236}">
                  <a16:creationId xmlns:a16="http://schemas.microsoft.com/office/drawing/2014/main" id="{BD0AB734-7712-AA4D-CFFC-0C6A6C075E33}"/>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974586" y="4700517"/>
              <a:ext cx="712888" cy="589508"/>
            </a:xfrm>
            <a:prstGeom prst="rect">
              <a:avLst/>
            </a:prstGeom>
            <a:solidFill>
              <a:sysClr val="window" lastClr="FFFFFF"/>
            </a:solidFill>
            <a:ln w="28575">
              <a:noFill/>
            </a:ln>
          </p:spPr>
        </p:pic>
        <p:sp>
          <p:nvSpPr>
            <p:cNvPr id="34" name="Rectangle 33">
              <a:extLst>
                <a:ext uri="{FF2B5EF4-FFF2-40B4-BE49-F238E27FC236}">
                  <a16:creationId xmlns:a16="http://schemas.microsoft.com/office/drawing/2014/main" id="{ECAA48FE-E228-08D7-2189-24711007D1DD}"/>
                </a:ext>
              </a:extLst>
            </p:cNvPr>
            <p:cNvSpPr/>
            <p:nvPr/>
          </p:nvSpPr>
          <p:spPr>
            <a:xfrm>
              <a:off x="1505159" y="5513841"/>
              <a:ext cx="3121939" cy="325244"/>
            </a:xfrm>
            <a:prstGeom prst="rect">
              <a:avLst/>
            </a:prstGeom>
            <a:solidFill>
              <a:sysClr val="window" lastClr="FFFFFF"/>
            </a:solidFill>
            <a:ln w="28575">
              <a:no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5B91"/>
                </a:solidFill>
                <a:effectLst/>
                <a:uLnTx/>
                <a:uFillTx/>
                <a:latin typeface="Gotham Narrow Book"/>
                <a:cs typeface="Bahij TheSansArabic Plain"/>
              </a:endParaRPr>
            </a:p>
          </p:txBody>
        </p:sp>
        <p:sp>
          <p:nvSpPr>
            <p:cNvPr id="35" name="Rectangle 34">
              <a:extLst>
                <a:ext uri="{FF2B5EF4-FFF2-40B4-BE49-F238E27FC236}">
                  <a16:creationId xmlns:a16="http://schemas.microsoft.com/office/drawing/2014/main" id="{922FCBB8-B4A9-31AC-6622-B3828ECB2F1F}"/>
                </a:ext>
              </a:extLst>
            </p:cNvPr>
            <p:cNvSpPr/>
            <p:nvPr/>
          </p:nvSpPr>
          <p:spPr>
            <a:xfrm>
              <a:off x="1550422" y="4475391"/>
              <a:ext cx="3001185" cy="1569660"/>
            </a:xfrm>
            <a:prstGeom prst="rect">
              <a:avLst/>
            </a:prstGeom>
            <a:solidFill>
              <a:sysClr val="window" lastClr="FFFFFF"/>
            </a:solidFill>
            <a:ln w="28575">
              <a:noFill/>
            </a:ln>
          </p:spPr>
          <p:txBody>
            <a:bodyPr wrap="square" lIns="91440" tIns="45720" rIns="91440" bIns="4572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5B91"/>
                  </a:solidFill>
                  <a:effectLst/>
                  <a:uLnTx/>
                  <a:uFillTx/>
                  <a:latin typeface="Gotham Narrow Book"/>
                </a:rPr>
                <a:t>CURRENT PROJECT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5B91"/>
                  </a:solidFill>
                  <a:effectLst/>
                  <a:uLnTx/>
                  <a:uFillTx/>
                  <a:latin typeface="Gotham Narrow Book"/>
                </a:rPr>
                <a:t>1. Nigerian Communication Commission    (NCC)-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5B91"/>
                  </a:solidFill>
                  <a:effectLst/>
                  <a:uLnTx/>
                  <a:uFillTx/>
                  <a:latin typeface="Gotham Narrow Book"/>
                </a:rPr>
                <a:t>2. Federal Capital Territory Administration (FCTA)-  </a:t>
              </a:r>
              <a:r>
                <a:rPr lang="en-US" sz="1200" b="1" kern="0" dirty="0">
                  <a:solidFill>
                    <a:srgbClr val="005B91"/>
                  </a:solidFill>
                  <a:latin typeface="Gotham Narrow Book"/>
                </a:rPr>
                <a:t>Street Addressing System</a:t>
              </a:r>
              <a:endParaRPr kumimoji="0" lang="en-US" sz="1200" b="0" i="0" u="none" strike="noStrike" kern="0" cap="none" spc="0" normalizeH="0" baseline="0" noProof="0" dirty="0">
                <a:ln>
                  <a:noFill/>
                </a:ln>
                <a:solidFill>
                  <a:srgbClr val="FFFFFF"/>
                </a:solidFill>
                <a:effectLst/>
                <a:uLnTx/>
                <a:uFillTx/>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5B91"/>
                  </a:solidFill>
                  <a:effectLst/>
                  <a:uLnTx/>
                  <a:uFillTx/>
                  <a:latin typeface="Gotham Narrow Book"/>
                </a:rPr>
                <a:t>3. National Population Commission (NPC)- Digital Census</a:t>
              </a:r>
            </a:p>
          </p:txBody>
        </p:sp>
      </p:grpSp>
      <p:grpSp>
        <p:nvGrpSpPr>
          <p:cNvPr id="61" name="Group 60">
            <a:extLst>
              <a:ext uri="{FF2B5EF4-FFF2-40B4-BE49-F238E27FC236}">
                <a16:creationId xmlns:a16="http://schemas.microsoft.com/office/drawing/2014/main" id="{04869899-5FE0-2E34-3295-E59DB107DABD}"/>
              </a:ext>
            </a:extLst>
          </p:cNvPr>
          <p:cNvGrpSpPr/>
          <p:nvPr/>
        </p:nvGrpSpPr>
        <p:grpSpPr>
          <a:xfrm>
            <a:off x="3846820" y="5132839"/>
            <a:ext cx="1748148" cy="1412477"/>
            <a:chOff x="4991961" y="5132839"/>
            <a:chExt cx="1748148" cy="1412477"/>
          </a:xfrm>
        </p:grpSpPr>
        <p:grpSp>
          <p:nvGrpSpPr>
            <p:cNvPr id="37" name="Group 36">
              <a:extLst>
                <a:ext uri="{FF2B5EF4-FFF2-40B4-BE49-F238E27FC236}">
                  <a16:creationId xmlns:a16="http://schemas.microsoft.com/office/drawing/2014/main" id="{76FFC6B4-4498-C8B5-ECDE-D5D3DB15EABC}"/>
                </a:ext>
              </a:extLst>
            </p:cNvPr>
            <p:cNvGrpSpPr/>
            <p:nvPr/>
          </p:nvGrpSpPr>
          <p:grpSpPr>
            <a:xfrm>
              <a:off x="4991961" y="5132839"/>
              <a:ext cx="1748148" cy="1412477"/>
              <a:chOff x="3352800" y="3569791"/>
              <a:chExt cx="1311111" cy="1059358"/>
            </a:xfrm>
            <a:solidFill>
              <a:srgbClr val="2683C6">
                <a:lumMod val="75000"/>
              </a:srgbClr>
            </a:solidFill>
          </p:grpSpPr>
          <p:sp>
            <p:nvSpPr>
              <p:cNvPr id="39" name="TextBox 38">
                <a:extLst>
                  <a:ext uri="{FF2B5EF4-FFF2-40B4-BE49-F238E27FC236}">
                    <a16:creationId xmlns:a16="http://schemas.microsoft.com/office/drawing/2014/main" id="{FBBCDC89-1A3F-2261-37D5-BA0CDFCE658A}"/>
                  </a:ext>
                </a:extLst>
              </p:cNvPr>
              <p:cNvSpPr txBox="1"/>
              <p:nvPr/>
            </p:nvSpPr>
            <p:spPr>
              <a:xfrm>
                <a:off x="3352800" y="3616583"/>
                <a:ext cx="858649" cy="692498"/>
              </a:xfrm>
              <a:prstGeom prst="rect">
                <a:avLst/>
              </a:prstGeom>
              <a:grpFill/>
              <a:ln>
                <a:solidFill>
                  <a:sysClr val="windowText" lastClr="00000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rgbClr val="FFFFFF"/>
                    </a:solidFill>
                    <a:effectLst/>
                    <a:uLnTx/>
                    <a:uFillTx/>
                    <a:latin typeface="Gotham Narrow Book"/>
                    <a:cs typeface="Bahij TheSansArabic Plain"/>
                  </a:rPr>
                  <a:t>40</a:t>
                </a:r>
                <a:endParaRPr kumimoji="0" lang="en-US" sz="2800" b="0" i="0" u="none" strike="noStrike" kern="0" cap="none" spc="0" normalizeH="0" baseline="0" noProof="0" dirty="0">
                  <a:ln>
                    <a:noFill/>
                  </a:ln>
                  <a:solidFill>
                    <a:srgbClr val="FFFFFF"/>
                  </a:solidFill>
                  <a:effectLst/>
                  <a:uLnTx/>
                  <a:uFillTx/>
                  <a:latin typeface="Gotham Narrow Book"/>
                  <a:cs typeface="Bahij TheSansArabic Plain"/>
                </a:endParaRPr>
              </a:p>
            </p:txBody>
          </p:sp>
          <p:sp>
            <p:nvSpPr>
              <p:cNvPr id="40" name="Rectangle 39">
                <a:extLst>
                  <a:ext uri="{FF2B5EF4-FFF2-40B4-BE49-F238E27FC236}">
                    <a16:creationId xmlns:a16="http://schemas.microsoft.com/office/drawing/2014/main" id="{78DB69EF-E1DE-84EA-345C-C5B5621ED138}"/>
                  </a:ext>
                </a:extLst>
              </p:cNvPr>
              <p:cNvSpPr/>
              <p:nvPr/>
            </p:nvSpPr>
            <p:spPr>
              <a:xfrm>
                <a:off x="3352800" y="3569791"/>
                <a:ext cx="1311111" cy="1059358"/>
              </a:xfrm>
              <a:prstGeom prst="rect">
                <a:avLst/>
              </a:prstGeom>
              <a:grp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Narrow Book"/>
                  <a:cs typeface="Bahij TheSansArabic Plain"/>
                </a:endParaRPr>
              </a:p>
            </p:txBody>
          </p:sp>
          <p:sp>
            <p:nvSpPr>
              <p:cNvPr id="41" name="TextBox 40">
                <a:extLst>
                  <a:ext uri="{FF2B5EF4-FFF2-40B4-BE49-F238E27FC236}">
                    <a16:creationId xmlns:a16="http://schemas.microsoft.com/office/drawing/2014/main" id="{85B28B83-1915-B7DB-3C85-A6CDD8E14BD1}"/>
                  </a:ext>
                </a:extLst>
              </p:cNvPr>
              <p:cNvSpPr txBox="1"/>
              <p:nvPr/>
            </p:nvSpPr>
            <p:spPr>
              <a:xfrm>
                <a:off x="3405440" y="3621505"/>
                <a:ext cx="675884" cy="473207"/>
              </a:xfrm>
              <a:prstGeom prst="rect">
                <a:avLst/>
              </a:prstGeom>
              <a:grpFill/>
              <a:ln>
                <a:noFill/>
              </a:ln>
            </p:spPr>
            <p:txBody>
              <a:bodyPr wrap="square" lIns="91440" tIns="45720" rIns="91440" bIns="4572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500" b="0" i="0" u="none" strike="noStrike" kern="0" cap="none" spc="0" normalizeH="0" baseline="0" noProof="0" dirty="0">
                    <a:ln>
                      <a:noFill/>
                    </a:ln>
                    <a:solidFill>
                      <a:srgbClr val="FFFFFF"/>
                    </a:solidFill>
                    <a:effectLst/>
                    <a:uLnTx/>
                    <a:uFillTx/>
                    <a:latin typeface="Gotham Narrow Medium"/>
                    <a:cs typeface="Bahij TheSansArabic Plain"/>
                  </a:rPr>
                  <a:t>3</a:t>
                </a:r>
              </a:p>
            </p:txBody>
          </p:sp>
          <p:sp>
            <p:nvSpPr>
              <p:cNvPr id="42" name="Rectangle 41">
                <a:extLst>
                  <a:ext uri="{FF2B5EF4-FFF2-40B4-BE49-F238E27FC236}">
                    <a16:creationId xmlns:a16="http://schemas.microsoft.com/office/drawing/2014/main" id="{D35E7261-20E9-7B03-30F3-F4F926BF637C}"/>
                  </a:ext>
                </a:extLst>
              </p:cNvPr>
              <p:cNvSpPr/>
              <p:nvPr/>
            </p:nvSpPr>
            <p:spPr>
              <a:xfrm>
                <a:off x="3615992" y="3718681"/>
                <a:ext cx="914400" cy="346249"/>
              </a:xfrm>
              <a:prstGeom prst="rect">
                <a:avLst/>
              </a:prstGeom>
              <a:grpFill/>
              <a:ln>
                <a:no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Gotham Narrow Book"/>
                    <a:cs typeface="Bahij TheSansArabic Plain"/>
                  </a:rPr>
                  <a:t>Cities</a:t>
                </a:r>
              </a:p>
            </p:txBody>
          </p:sp>
        </p:grpSp>
        <p:sp>
          <p:nvSpPr>
            <p:cNvPr id="38" name="TextBox 37">
              <a:extLst>
                <a:ext uri="{FF2B5EF4-FFF2-40B4-BE49-F238E27FC236}">
                  <a16:creationId xmlns:a16="http://schemas.microsoft.com/office/drawing/2014/main" id="{1613DD20-11A0-CEAC-D87F-C28E77AEE544}"/>
                </a:ext>
              </a:extLst>
            </p:cNvPr>
            <p:cNvSpPr txBox="1"/>
            <p:nvPr/>
          </p:nvSpPr>
          <p:spPr>
            <a:xfrm>
              <a:off x="5092225" y="6035512"/>
              <a:ext cx="1630948" cy="307777"/>
            </a:xfrm>
            <a:prstGeom prst="rect">
              <a:avLst/>
            </a:prstGeom>
            <a:solidFill>
              <a:srgbClr val="2683C6">
                <a:lumMod val="75000"/>
              </a:srgbClr>
            </a:solidFill>
            <a:ln>
              <a:noFill/>
            </a:ln>
          </p:spPr>
          <p:txBody>
            <a:bodyPr wrap="square" lIns="91440" tIns="45720" rIns="91440" bIns="4572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Gotham Narrow Book"/>
                  <a:cs typeface="Bahij TheSansArabic Plain"/>
                </a:rPr>
                <a:t>In Nigeria Region</a:t>
              </a:r>
            </a:p>
          </p:txBody>
        </p:sp>
      </p:grpSp>
      <p:grpSp>
        <p:nvGrpSpPr>
          <p:cNvPr id="60" name="Group 59">
            <a:extLst>
              <a:ext uri="{FF2B5EF4-FFF2-40B4-BE49-F238E27FC236}">
                <a16:creationId xmlns:a16="http://schemas.microsoft.com/office/drawing/2014/main" id="{6DB9E120-D70E-F04A-89B2-63D8C0C52421}"/>
              </a:ext>
            </a:extLst>
          </p:cNvPr>
          <p:cNvGrpSpPr/>
          <p:nvPr/>
        </p:nvGrpSpPr>
        <p:grpSpPr>
          <a:xfrm>
            <a:off x="5708901" y="5132838"/>
            <a:ext cx="1714865" cy="1412478"/>
            <a:chOff x="6854042" y="5132838"/>
            <a:chExt cx="1714865" cy="1412478"/>
          </a:xfrm>
        </p:grpSpPr>
        <p:sp>
          <p:nvSpPr>
            <p:cNvPr id="44" name="Rectangle 43">
              <a:extLst>
                <a:ext uri="{FF2B5EF4-FFF2-40B4-BE49-F238E27FC236}">
                  <a16:creationId xmlns:a16="http://schemas.microsoft.com/office/drawing/2014/main" id="{225554D4-6993-18F1-5DE4-4F562EBDE119}"/>
                </a:ext>
              </a:extLst>
            </p:cNvPr>
            <p:cNvSpPr/>
            <p:nvPr/>
          </p:nvSpPr>
          <p:spPr>
            <a:xfrm>
              <a:off x="6854042" y="5132838"/>
              <a:ext cx="1714865" cy="1412478"/>
            </a:xfrm>
            <a:prstGeom prst="rect">
              <a:avLst/>
            </a:prstGeom>
            <a:solidFill>
              <a:sysClr val="window" lastClr="FFFFFF"/>
            </a:solidFill>
            <a:ln w="28575" cap="flat" cmpd="sng" algn="ctr">
              <a:solidFill>
                <a:srgbClr val="D9E0E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5B91"/>
                </a:solidFill>
                <a:effectLst/>
                <a:uLnTx/>
                <a:uFillTx/>
                <a:latin typeface="Gotham Narrow Book"/>
                <a:cs typeface="Bahij TheSansArabic Plain"/>
              </a:endParaRPr>
            </a:p>
          </p:txBody>
        </p:sp>
        <p:sp>
          <p:nvSpPr>
            <p:cNvPr id="45" name="TextBox 44">
              <a:extLst>
                <a:ext uri="{FF2B5EF4-FFF2-40B4-BE49-F238E27FC236}">
                  <a16:creationId xmlns:a16="http://schemas.microsoft.com/office/drawing/2014/main" id="{DE4B7842-F41C-7C7F-B04A-7924097999B8}"/>
                </a:ext>
              </a:extLst>
            </p:cNvPr>
            <p:cNvSpPr txBox="1"/>
            <p:nvPr/>
          </p:nvSpPr>
          <p:spPr>
            <a:xfrm>
              <a:off x="6880917" y="5201653"/>
              <a:ext cx="1628274" cy="523220"/>
            </a:xfrm>
            <a:prstGeom prst="rect">
              <a:avLst/>
            </a:prstGeom>
            <a:solidFill>
              <a:sysClr val="window" lastClr="FFFFFF"/>
            </a:solidFill>
            <a:ln w="28575">
              <a:noFill/>
            </a:ln>
          </p:spPr>
          <p:txBody>
            <a:bodyPr wrap="square" lIns="91440" tIns="45720" rIns="91440" bIns="4572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5B91"/>
                  </a:solidFill>
                  <a:effectLst/>
                  <a:uLnTx/>
                  <a:uFillTx/>
                  <a:latin typeface="Gotham Narrow Medium"/>
                  <a:cs typeface="Bahij TheSansArabic Plain"/>
                </a:rPr>
                <a:t>NITDA</a:t>
              </a:r>
              <a:endParaRPr kumimoji="0" lang="en-US" sz="1800" b="0" i="0" u="none" strike="noStrike" kern="0" cap="none" spc="0" normalizeH="0" baseline="0" noProof="0" dirty="0">
                <a:ln>
                  <a:noFill/>
                </a:ln>
                <a:solidFill>
                  <a:srgbClr val="005B91"/>
                </a:solidFill>
                <a:effectLst/>
                <a:uLnTx/>
                <a:uFillTx/>
                <a:latin typeface="Gotham Narrow Medium"/>
                <a:cs typeface="Bahij TheSansArabic Plain"/>
              </a:endParaRPr>
            </a:p>
          </p:txBody>
        </p:sp>
        <p:pic>
          <p:nvPicPr>
            <p:cNvPr id="46" name="Picture 6" descr="C:\Users\mkhammoud\Downloads\data2 (1).png">
              <a:extLst>
                <a:ext uri="{FF2B5EF4-FFF2-40B4-BE49-F238E27FC236}">
                  <a16:creationId xmlns:a16="http://schemas.microsoft.com/office/drawing/2014/main" id="{102AEE9B-56B4-3008-BC25-7E689DDA1174}"/>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rot="21412196">
              <a:off x="7809828" y="5763716"/>
              <a:ext cx="707012" cy="707012"/>
            </a:xfrm>
            <a:prstGeom prst="rect">
              <a:avLst/>
            </a:prstGeom>
            <a:solidFill>
              <a:sysClr val="window" lastClr="FFFFFF"/>
            </a:solidFill>
            <a:ln w="28575">
              <a:noFill/>
            </a:ln>
          </p:spPr>
        </p:pic>
        <p:sp>
          <p:nvSpPr>
            <p:cNvPr id="47" name="TextBox 46">
              <a:extLst>
                <a:ext uri="{FF2B5EF4-FFF2-40B4-BE49-F238E27FC236}">
                  <a16:creationId xmlns:a16="http://schemas.microsoft.com/office/drawing/2014/main" id="{AB1C646C-D71A-936D-BAF1-CD55CAD3A53F}"/>
                </a:ext>
              </a:extLst>
            </p:cNvPr>
            <p:cNvSpPr txBox="1"/>
            <p:nvPr/>
          </p:nvSpPr>
          <p:spPr>
            <a:xfrm>
              <a:off x="6921022" y="5838190"/>
              <a:ext cx="937384" cy="307777"/>
            </a:xfrm>
            <a:prstGeom prst="rect">
              <a:avLst/>
            </a:prstGeom>
            <a:solidFill>
              <a:sysClr val="window" lastClr="FFFFFF"/>
            </a:solidFill>
            <a:ln w="28575">
              <a:noFill/>
            </a:ln>
          </p:spPr>
          <p:txBody>
            <a:bodyPr wrap="square" lIns="91440" tIns="45720" rIns="91440" bIns="4572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5B91"/>
                  </a:solidFill>
                  <a:effectLst/>
                  <a:uLnTx/>
                  <a:uFillTx/>
                  <a:latin typeface="Gotham Narrow Book"/>
                  <a:cs typeface="Bahij TheSansArabic Plain"/>
                </a:rPr>
                <a:t>Certified</a:t>
              </a:r>
            </a:p>
          </p:txBody>
        </p:sp>
      </p:grpSp>
      <p:sp>
        <p:nvSpPr>
          <p:cNvPr id="48" name="Rectangle 47">
            <a:extLst>
              <a:ext uri="{FF2B5EF4-FFF2-40B4-BE49-F238E27FC236}">
                <a16:creationId xmlns:a16="http://schemas.microsoft.com/office/drawing/2014/main" id="{58EFE8BD-F83C-F34E-5FAD-208CD0BFD5DC}"/>
              </a:ext>
            </a:extLst>
          </p:cNvPr>
          <p:cNvSpPr/>
          <p:nvPr/>
        </p:nvSpPr>
        <p:spPr>
          <a:xfrm>
            <a:off x="7577604" y="3867159"/>
            <a:ext cx="3041968" cy="2694412"/>
          </a:xfrm>
          <a:prstGeom prst="rect">
            <a:avLst/>
          </a:prstGeom>
          <a:solidFill>
            <a:sysClr val="window" lastClr="FFFFFF"/>
          </a:solidFill>
          <a:ln w="28575" cap="flat" cmpd="sng" algn="ctr">
            <a:solidFill>
              <a:srgbClr val="1CADE4">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Narrow Book"/>
              <a:cs typeface="Bahij TheSansArabic Plain"/>
            </a:endParaRPr>
          </a:p>
        </p:txBody>
      </p:sp>
      <p:grpSp>
        <p:nvGrpSpPr>
          <p:cNvPr id="59" name="Group 58">
            <a:extLst>
              <a:ext uri="{FF2B5EF4-FFF2-40B4-BE49-F238E27FC236}">
                <a16:creationId xmlns:a16="http://schemas.microsoft.com/office/drawing/2014/main" id="{F5AD24D4-B3C4-8DF6-9E53-360B55165362}"/>
              </a:ext>
            </a:extLst>
          </p:cNvPr>
          <p:cNvGrpSpPr/>
          <p:nvPr/>
        </p:nvGrpSpPr>
        <p:grpSpPr>
          <a:xfrm>
            <a:off x="7541904" y="761660"/>
            <a:ext cx="3041968" cy="2977727"/>
            <a:chOff x="8687045" y="761660"/>
            <a:chExt cx="3041968" cy="2977727"/>
          </a:xfrm>
        </p:grpSpPr>
        <p:sp>
          <p:nvSpPr>
            <p:cNvPr id="50" name="TextBox 49">
              <a:extLst>
                <a:ext uri="{FF2B5EF4-FFF2-40B4-BE49-F238E27FC236}">
                  <a16:creationId xmlns:a16="http://schemas.microsoft.com/office/drawing/2014/main" id="{17A4C018-38A7-488D-F189-75F00D13E2B2}"/>
                </a:ext>
              </a:extLst>
            </p:cNvPr>
            <p:cNvSpPr txBox="1"/>
            <p:nvPr/>
          </p:nvSpPr>
          <p:spPr>
            <a:xfrm>
              <a:off x="8970494" y="1531035"/>
              <a:ext cx="2438400" cy="307777"/>
            </a:xfrm>
            <a:prstGeom prst="rect">
              <a:avLst/>
            </a:prstGeom>
            <a:solidFill>
              <a:sysClr val="window" lastClr="FFFFFF"/>
            </a:solidFill>
            <a:ln w="28575">
              <a:solidFill>
                <a:srgbClr val="D9E0E6">
                  <a:lumMod val="60000"/>
                  <a:lumOff val="4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5B91"/>
                </a:solidFill>
                <a:effectLst/>
                <a:uLnTx/>
                <a:uFillTx/>
                <a:latin typeface="Gotham Narrow Book"/>
                <a:cs typeface="Bahij TheSansArabic Plain"/>
              </a:endParaRPr>
            </a:p>
          </p:txBody>
        </p:sp>
        <p:sp>
          <p:nvSpPr>
            <p:cNvPr id="51" name="Rectangle 50">
              <a:extLst>
                <a:ext uri="{FF2B5EF4-FFF2-40B4-BE49-F238E27FC236}">
                  <a16:creationId xmlns:a16="http://schemas.microsoft.com/office/drawing/2014/main" id="{9B0167F0-8F77-F416-9559-3D76B209A5C3}"/>
                </a:ext>
              </a:extLst>
            </p:cNvPr>
            <p:cNvSpPr/>
            <p:nvPr/>
          </p:nvSpPr>
          <p:spPr>
            <a:xfrm>
              <a:off x="8687045" y="761660"/>
              <a:ext cx="3041968" cy="2977727"/>
            </a:xfrm>
            <a:prstGeom prst="rect">
              <a:avLst/>
            </a:prstGeom>
            <a:solidFill>
              <a:sysClr val="window" lastClr="FFFFFF"/>
            </a:solidFill>
            <a:ln w="28575" cap="flat" cmpd="sng" algn="ctr">
              <a:solidFill>
                <a:srgbClr val="1CADE4">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5B91"/>
                </a:solidFill>
                <a:effectLst/>
                <a:uLnTx/>
                <a:uFillTx/>
                <a:latin typeface="Gotham Narrow Book"/>
                <a:cs typeface="Bahij TheSansArabic Plain"/>
              </a:endParaRPr>
            </a:p>
          </p:txBody>
        </p:sp>
        <p:sp>
          <p:nvSpPr>
            <p:cNvPr id="52" name="TextBox 51">
              <a:extLst>
                <a:ext uri="{FF2B5EF4-FFF2-40B4-BE49-F238E27FC236}">
                  <a16:creationId xmlns:a16="http://schemas.microsoft.com/office/drawing/2014/main" id="{2AF9876C-0060-CB0D-9DCC-DFC431365BBE}"/>
                </a:ext>
              </a:extLst>
            </p:cNvPr>
            <p:cNvSpPr txBox="1"/>
            <p:nvPr/>
          </p:nvSpPr>
          <p:spPr>
            <a:xfrm>
              <a:off x="9513766" y="951367"/>
              <a:ext cx="1358064" cy="523220"/>
            </a:xfrm>
            <a:prstGeom prst="rect">
              <a:avLst/>
            </a:prstGeom>
            <a:solidFill>
              <a:sysClr val="window" lastClr="FFFFFF"/>
            </a:solidFill>
            <a:ln w="28575">
              <a:noFill/>
            </a:ln>
          </p:spPr>
          <p:txBody>
            <a:bodyPr wrap="non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5B91"/>
                  </a:solidFill>
                  <a:effectLst/>
                  <a:uLnTx/>
                  <a:uFillTx/>
                  <a:latin typeface="Gotham Narrow Medium"/>
                  <a:cs typeface="Bahij TheSansArabic Plain"/>
                </a:rPr>
                <a:t>Diverse</a:t>
              </a:r>
              <a:endParaRPr kumimoji="0" lang="en-US" sz="1800" b="0" i="0" u="none" strike="noStrike" kern="0" cap="none" spc="0" normalizeH="0" baseline="0" noProof="0" dirty="0">
                <a:ln>
                  <a:noFill/>
                </a:ln>
                <a:solidFill>
                  <a:prstClr val="black"/>
                </a:solidFill>
                <a:effectLst/>
                <a:uLnTx/>
                <a:uFillTx/>
              </a:endParaRPr>
            </a:p>
          </p:txBody>
        </p:sp>
        <p:sp>
          <p:nvSpPr>
            <p:cNvPr id="53" name="TextBox 52">
              <a:extLst>
                <a:ext uri="{FF2B5EF4-FFF2-40B4-BE49-F238E27FC236}">
                  <a16:creationId xmlns:a16="http://schemas.microsoft.com/office/drawing/2014/main" id="{4076609B-EE1F-1FE7-0FB3-1B48B423FADF}"/>
                </a:ext>
              </a:extLst>
            </p:cNvPr>
            <p:cNvSpPr txBox="1"/>
            <p:nvPr/>
          </p:nvSpPr>
          <p:spPr>
            <a:xfrm>
              <a:off x="8768456" y="1359913"/>
              <a:ext cx="2868733" cy="338553"/>
            </a:xfrm>
            <a:prstGeom prst="rect">
              <a:avLst/>
            </a:prstGeom>
            <a:solidFill>
              <a:sysClr val="window" lastClr="FFFFFF"/>
            </a:solidFill>
            <a:ln w="28575">
              <a:noFill/>
            </a:ln>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5B91"/>
                  </a:solidFill>
                  <a:effectLst/>
                  <a:uLnTx/>
                  <a:uFillTx/>
                  <a:latin typeface="Gotham Narrow Book"/>
                </a:rPr>
                <a:t>Industries</a:t>
              </a:r>
              <a:endParaRPr kumimoji="0" lang="en-US" sz="1800" b="0" i="0" u="none" strike="noStrike" kern="0" cap="none" spc="0" normalizeH="0" baseline="0" noProof="0" dirty="0" err="1">
                <a:ln>
                  <a:noFill/>
                </a:ln>
                <a:solidFill>
                  <a:prstClr val="black"/>
                </a:solidFill>
                <a:effectLst/>
                <a:uLnTx/>
                <a:uFillTx/>
              </a:endParaRPr>
            </a:p>
          </p:txBody>
        </p:sp>
      </p:grpSp>
      <p:pic>
        <p:nvPicPr>
          <p:cNvPr id="54" name="Picture 53" descr="C:\Users\mkhammoud\Downloads\building32.png">
            <a:extLst>
              <a:ext uri="{FF2B5EF4-FFF2-40B4-BE49-F238E27FC236}">
                <a16:creationId xmlns:a16="http://schemas.microsoft.com/office/drawing/2014/main" id="{55B13F4E-3514-F21E-B3D4-E1C09DEFBE2A}"/>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6017915" y="5195670"/>
            <a:ext cx="832192" cy="83219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4582D7AF-7EAA-9DF0-6537-5BF1CABDC25B}"/>
              </a:ext>
            </a:extLst>
          </p:cNvPr>
          <p:cNvSpPr txBox="1"/>
          <p:nvPr/>
        </p:nvSpPr>
        <p:spPr>
          <a:xfrm>
            <a:off x="7806534" y="1834935"/>
            <a:ext cx="2919618" cy="1569660"/>
          </a:xfrm>
          <a:prstGeom prst="rect">
            <a:avLst/>
          </a:prstGeom>
          <a:noFill/>
          <a:ln w="28575">
            <a:noFill/>
          </a:ln>
        </p:spPr>
        <p:txBody>
          <a:bodyPr wrap="square" lIns="91440" tIns="45720" rIns="91440" bIns="45720" rtlCol="0" anchor="t">
            <a:spAutoFit/>
          </a:bodyPr>
          <a:lstStyle/>
          <a:p>
            <a:pPr>
              <a:defRPr/>
            </a:pPr>
            <a:r>
              <a:rPr lang="en-US" sz="1600" b="1" i="1" kern="0" dirty="0">
                <a:solidFill>
                  <a:srgbClr val="005B91"/>
                </a:solidFill>
                <a:latin typeface="Gotham Narrow Book"/>
              </a:rPr>
              <a:t>Statistics</a:t>
            </a:r>
          </a:p>
          <a:p>
            <a:pPr>
              <a:defRPr/>
            </a:pPr>
            <a:r>
              <a:rPr lang="en-US" sz="1600" b="1" i="1" kern="0" dirty="0">
                <a:solidFill>
                  <a:srgbClr val="005B91"/>
                </a:solidFill>
                <a:latin typeface="Gotham Narrow Book"/>
              </a:rPr>
              <a:t>Telecommunications</a:t>
            </a:r>
          </a:p>
          <a:p>
            <a:pPr>
              <a:defRPr/>
            </a:pPr>
            <a:r>
              <a:rPr lang="en-US" sz="1600" b="1" i="1" kern="0" dirty="0">
                <a:solidFill>
                  <a:srgbClr val="005B91"/>
                </a:solidFill>
                <a:latin typeface="Gotham Narrow Book"/>
              </a:rPr>
              <a:t>AEC</a:t>
            </a:r>
          </a:p>
          <a:p>
            <a:pPr>
              <a:defRPr/>
            </a:pPr>
            <a:r>
              <a:rPr lang="en-US" sz="1600" b="1" i="1" kern="0" dirty="0">
                <a:solidFill>
                  <a:srgbClr val="005B91"/>
                </a:solidFill>
                <a:latin typeface="Gotham Narrow Book"/>
              </a:rPr>
              <a:t>Real Estate</a:t>
            </a:r>
          </a:p>
          <a:p>
            <a:pPr>
              <a:defRPr/>
            </a:pPr>
            <a:r>
              <a:rPr lang="en-US" sz="1600" b="1" i="1" kern="0" dirty="0">
                <a:solidFill>
                  <a:srgbClr val="005B91"/>
                </a:solidFill>
                <a:latin typeface="Gotham Narrow Book"/>
              </a:rPr>
              <a:t>Land Administration</a:t>
            </a:r>
          </a:p>
          <a:p>
            <a:pPr>
              <a:defRPr/>
            </a:pPr>
            <a:r>
              <a:rPr lang="en-US" sz="1600" b="1" i="1" kern="0" dirty="0">
                <a:solidFill>
                  <a:srgbClr val="005B91"/>
                </a:solidFill>
                <a:latin typeface="Gotham Narrow Book"/>
              </a:rPr>
              <a:t>etc..</a:t>
            </a:r>
          </a:p>
        </p:txBody>
      </p:sp>
      <p:pic>
        <p:nvPicPr>
          <p:cNvPr id="56" name="Picture 55">
            <a:extLst>
              <a:ext uri="{FF2B5EF4-FFF2-40B4-BE49-F238E27FC236}">
                <a16:creationId xmlns:a16="http://schemas.microsoft.com/office/drawing/2014/main" id="{9E0B0CA5-C30A-65C5-B5CF-09B4577729AA}"/>
              </a:ext>
            </a:extLst>
          </p:cNvPr>
          <p:cNvPicPr>
            <a:picLocks noChangeAspect="1"/>
          </p:cNvPicPr>
          <p:nvPr/>
        </p:nvPicPr>
        <p:blipFill>
          <a:blip r:embed="rId10"/>
          <a:stretch>
            <a:fillRect/>
          </a:stretch>
        </p:blipFill>
        <p:spPr>
          <a:xfrm>
            <a:off x="7485191" y="4024818"/>
            <a:ext cx="3309112" cy="2205248"/>
          </a:xfrm>
          <a:prstGeom prst="rect">
            <a:avLst/>
          </a:prstGeom>
        </p:spPr>
      </p:pic>
      <p:sp>
        <p:nvSpPr>
          <p:cNvPr id="57" name="Rectangle 56">
            <a:extLst>
              <a:ext uri="{FF2B5EF4-FFF2-40B4-BE49-F238E27FC236}">
                <a16:creationId xmlns:a16="http://schemas.microsoft.com/office/drawing/2014/main" id="{B32FF13F-54AE-C0FD-CC37-7F6054CF634D}"/>
              </a:ext>
            </a:extLst>
          </p:cNvPr>
          <p:cNvSpPr/>
          <p:nvPr/>
        </p:nvSpPr>
        <p:spPr>
          <a:xfrm>
            <a:off x="7635074" y="6180535"/>
            <a:ext cx="2889629" cy="369332"/>
          </a:xfrm>
          <a:prstGeom prst="rect">
            <a:avLst/>
          </a:prstGeom>
          <a:noFill/>
          <a:ln w="28575">
            <a:noFill/>
          </a:ln>
        </p:spPr>
        <p:txBody>
          <a:bodyPr wrap="square">
            <a:spAutoFit/>
          </a:bodyPr>
          <a:lstStyle/>
          <a:p>
            <a:pPr algn="ctr">
              <a:defRPr/>
            </a:pPr>
            <a:r>
              <a:rPr lang="en-US" b="1" i="1" kern="0" dirty="0">
                <a:solidFill>
                  <a:srgbClr val="005B91"/>
                </a:solidFill>
                <a:latin typeface="Gotham Narrow Book"/>
                <a:cs typeface="Bahij TheSansArabic Plain"/>
              </a:rPr>
              <a:t>Core values</a:t>
            </a:r>
          </a:p>
        </p:txBody>
      </p:sp>
      <p:pic>
        <p:nvPicPr>
          <p:cNvPr id="58" name="Picture 57">
            <a:extLst>
              <a:ext uri="{FF2B5EF4-FFF2-40B4-BE49-F238E27FC236}">
                <a16:creationId xmlns:a16="http://schemas.microsoft.com/office/drawing/2014/main" id="{9B53D835-C844-18AF-8442-9228A4470AB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11518" y="3002326"/>
            <a:ext cx="2805981" cy="716527"/>
          </a:xfrm>
          <a:prstGeom prst="rect">
            <a:avLst/>
          </a:prstGeom>
        </p:spPr>
      </p:pic>
      <p:pic>
        <p:nvPicPr>
          <p:cNvPr id="66" name="Picture 65">
            <a:extLst>
              <a:ext uri="{FF2B5EF4-FFF2-40B4-BE49-F238E27FC236}">
                <a16:creationId xmlns:a16="http://schemas.microsoft.com/office/drawing/2014/main" id="{A753BA74-5C67-4EA6-0310-D6AAC454B28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693478" y="5588950"/>
            <a:ext cx="1419687" cy="1178340"/>
          </a:xfrm>
          <a:prstGeom prst="rect">
            <a:avLst/>
          </a:prstGeom>
        </p:spPr>
      </p:pic>
    </p:spTree>
    <p:extLst>
      <p:ext uri="{BB962C8B-B14F-4D97-AF65-F5344CB8AC3E}">
        <p14:creationId xmlns:p14="http://schemas.microsoft.com/office/powerpoint/2010/main" val="2919319205"/>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112089-70C8-6E68-ED21-126F2AF8DBE5}"/>
              </a:ext>
            </a:extLst>
          </p:cNvPr>
          <p:cNvPicPr>
            <a:picLocks noChangeAspect="1"/>
          </p:cNvPicPr>
          <p:nvPr/>
        </p:nvPicPr>
        <p:blipFill>
          <a:blip r:embed="rId2"/>
          <a:stretch>
            <a:fillRect/>
          </a:stretch>
        </p:blipFill>
        <p:spPr>
          <a:xfrm>
            <a:off x="78835" y="-116242"/>
            <a:ext cx="11853017" cy="6883532"/>
          </a:xfrm>
          <a:prstGeom prst="rect">
            <a:avLst/>
          </a:prstGeom>
        </p:spPr>
      </p:pic>
      <p:pic>
        <p:nvPicPr>
          <p:cNvPr id="3" name="Picture 2">
            <a:extLst>
              <a:ext uri="{FF2B5EF4-FFF2-40B4-BE49-F238E27FC236}">
                <a16:creationId xmlns:a16="http://schemas.microsoft.com/office/drawing/2014/main" id="{D493794C-D110-887D-8B6E-5ED415611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3478" y="5588950"/>
            <a:ext cx="1419687" cy="1178340"/>
          </a:xfrm>
          <a:prstGeom prst="rect">
            <a:avLst/>
          </a:prstGeom>
        </p:spPr>
      </p:pic>
    </p:spTree>
    <p:extLst>
      <p:ext uri="{BB962C8B-B14F-4D97-AF65-F5344CB8AC3E}">
        <p14:creationId xmlns:p14="http://schemas.microsoft.com/office/powerpoint/2010/main" val="1329067950"/>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7F2748-99BA-1373-0972-252B3D2444DA}"/>
              </a:ext>
            </a:extLst>
          </p:cNvPr>
          <p:cNvSpPr txBox="1"/>
          <p:nvPr/>
        </p:nvSpPr>
        <p:spPr>
          <a:xfrm>
            <a:off x="198548" y="2358331"/>
            <a:ext cx="11592788" cy="3939540"/>
          </a:xfrm>
          <a:prstGeom prst="rect">
            <a:avLst/>
          </a:prstGeom>
          <a:noFill/>
        </p:spPr>
        <p:txBody>
          <a:bodyPr wrap="square">
            <a:spAutoFit/>
          </a:bodyPr>
          <a:lstStyle/>
          <a:p>
            <a:pPr marL="685800" indent="-685800" algn="just">
              <a:buFont typeface="Wingdings" panose="05000000000000000000" pitchFamily="2" charset="2"/>
              <a:buChar char="v"/>
            </a:pPr>
            <a:r>
              <a:rPr lang="en-US" sz="3500" dirty="0"/>
              <a:t>The Land Tenure System is the process of granting ownership of land to individuals, legal bodies, corporate bodies, and natural bodies based on their use of these lands.</a:t>
            </a:r>
          </a:p>
          <a:p>
            <a:pPr marL="685800" indent="-685800" algn="just">
              <a:buFont typeface="Wingdings" panose="05000000000000000000" pitchFamily="2" charset="2"/>
              <a:buChar char="v"/>
            </a:pPr>
            <a:r>
              <a:rPr lang="en-US" sz="3500" dirty="0"/>
              <a:t>For a land tenure system to be efficient you must have an Efficient LIS System. </a:t>
            </a:r>
          </a:p>
          <a:p>
            <a:endParaRPr lang="en-US" sz="4000" dirty="0"/>
          </a:p>
        </p:txBody>
      </p:sp>
      <p:pic>
        <p:nvPicPr>
          <p:cNvPr id="2" name="Picture 1">
            <a:extLst>
              <a:ext uri="{FF2B5EF4-FFF2-40B4-BE49-F238E27FC236}">
                <a16:creationId xmlns:a16="http://schemas.microsoft.com/office/drawing/2014/main" id="{440B9041-3F71-4546-8A93-2CA3D49F8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3478" y="5588950"/>
            <a:ext cx="1419687" cy="1178340"/>
          </a:xfrm>
          <a:prstGeom prst="rect">
            <a:avLst/>
          </a:prstGeom>
        </p:spPr>
      </p:pic>
      <p:sp>
        <p:nvSpPr>
          <p:cNvPr id="4" name="Rectangle 3">
            <a:extLst>
              <a:ext uri="{FF2B5EF4-FFF2-40B4-BE49-F238E27FC236}">
                <a16:creationId xmlns:a16="http://schemas.microsoft.com/office/drawing/2014/main" id="{D3BC7E37-16FD-68CA-FA0F-A807DD47AA8B}"/>
              </a:ext>
            </a:extLst>
          </p:cNvPr>
          <p:cNvSpPr/>
          <p:nvPr/>
        </p:nvSpPr>
        <p:spPr>
          <a:xfrm>
            <a:off x="3391383" y="949123"/>
            <a:ext cx="4791919" cy="9722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u="sng" dirty="0">
                <a:solidFill>
                  <a:schemeClr val="tx1"/>
                </a:solidFill>
              </a:rPr>
              <a:t>LAND TENURE SYSTEM</a:t>
            </a:r>
          </a:p>
        </p:txBody>
      </p:sp>
    </p:spTree>
    <p:extLst>
      <p:ext uri="{BB962C8B-B14F-4D97-AF65-F5344CB8AC3E}">
        <p14:creationId xmlns:p14="http://schemas.microsoft.com/office/powerpoint/2010/main" val="113566659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83890CB-89BE-664C-B1C0-0D85F356D0C7}"/>
              </a:ext>
            </a:extLst>
          </p:cNvPr>
          <p:cNvSpPr txBox="1"/>
          <p:nvPr/>
        </p:nvSpPr>
        <p:spPr>
          <a:xfrm>
            <a:off x="190390" y="717070"/>
            <a:ext cx="10618839" cy="646331"/>
          </a:xfrm>
          <a:prstGeom prst="rect">
            <a:avLst/>
          </a:prstGeom>
          <a:noFill/>
        </p:spPr>
        <p:txBody>
          <a:bodyPr wrap="square" rtlCol="0">
            <a:spAutoFit/>
          </a:bodyPr>
          <a:lstStyle/>
          <a:p>
            <a:pPr algn="ctr"/>
            <a:r>
              <a:rPr lang="en-US" sz="3600" b="1" dirty="0"/>
              <a:t>PILLARS OF AN LIS SYSTEM</a:t>
            </a:r>
            <a:endParaRPr lang="en-NG" sz="3600" b="1" dirty="0"/>
          </a:p>
        </p:txBody>
      </p:sp>
      <p:pic>
        <p:nvPicPr>
          <p:cNvPr id="3" name="Picture 2">
            <a:extLst>
              <a:ext uri="{FF2B5EF4-FFF2-40B4-BE49-F238E27FC236}">
                <a16:creationId xmlns:a16="http://schemas.microsoft.com/office/drawing/2014/main" id="{10E77CE2-D7F4-8A61-2B4E-016CB40C7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648" y="1872687"/>
            <a:ext cx="8090703" cy="4428000"/>
          </a:xfrm>
          <a:prstGeom prst="rect">
            <a:avLst/>
          </a:prstGeom>
        </p:spPr>
      </p:pic>
      <p:pic>
        <p:nvPicPr>
          <p:cNvPr id="2" name="Picture 1">
            <a:extLst>
              <a:ext uri="{FF2B5EF4-FFF2-40B4-BE49-F238E27FC236}">
                <a16:creationId xmlns:a16="http://schemas.microsoft.com/office/drawing/2014/main" id="{68B6A5F9-292B-8244-A660-1F1870DFEE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3478" y="5588950"/>
            <a:ext cx="1419687" cy="1178340"/>
          </a:xfrm>
          <a:prstGeom prst="rect">
            <a:avLst/>
          </a:prstGeom>
        </p:spPr>
      </p:pic>
    </p:spTree>
    <p:extLst>
      <p:ext uri="{BB962C8B-B14F-4D97-AF65-F5344CB8AC3E}">
        <p14:creationId xmlns:p14="http://schemas.microsoft.com/office/powerpoint/2010/main" val="2432125758"/>
      </p:ext>
    </p:extLst>
  </p:cSld>
  <p:clrMapOvr>
    <a:masterClrMapping/>
  </p:clrMapOvr>
  <p:transition spd="slow">
    <p:push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8F2183-82AC-4DF5-8239-6CBFD6F8870B}"/>
              </a:ext>
            </a:extLst>
          </p:cNvPr>
          <p:cNvSpPr txBox="1"/>
          <p:nvPr/>
        </p:nvSpPr>
        <p:spPr>
          <a:xfrm>
            <a:off x="0" y="1014468"/>
            <a:ext cx="11651671" cy="4401205"/>
          </a:xfrm>
          <a:prstGeom prst="rect">
            <a:avLst/>
          </a:prstGeom>
          <a:noFill/>
        </p:spPr>
        <p:txBody>
          <a:bodyPr wrap="square">
            <a:spAutoFit/>
          </a:bodyPr>
          <a:lstStyle/>
          <a:p>
            <a:pPr algn="ctr"/>
            <a:r>
              <a:rPr lang="en-US" sz="3500" b="1" u="sng" dirty="0"/>
              <a:t>FUNCTIONALITY</a:t>
            </a:r>
          </a:p>
          <a:p>
            <a:pPr marL="685800" indent="-685800" algn="just">
              <a:buFont typeface="Wingdings" panose="05000000000000000000" pitchFamily="2" charset="2"/>
              <a:buChar char="v"/>
            </a:pPr>
            <a:r>
              <a:rPr lang="en-US" sz="3500" dirty="0"/>
              <a:t>When setting up a Land Information System (LIS), functionality is a crucial aspect that determines the system's capabilities and effectiveness.</a:t>
            </a:r>
          </a:p>
          <a:p>
            <a:pPr algn="just"/>
            <a:endParaRPr lang="en-US" sz="3500" dirty="0"/>
          </a:p>
          <a:p>
            <a:pPr marL="685800" indent="-685800" algn="just">
              <a:buFont typeface="Wingdings" panose="05000000000000000000" pitchFamily="2" charset="2"/>
              <a:buChar char="v"/>
            </a:pPr>
            <a:r>
              <a:rPr lang="en-US" sz="3500" dirty="0"/>
              <a:t> The functionality of an LIS refers to the range of features and tools that it offers to manage, analyze, and visualize land-related information.</a:t>
            </a:r>
            <a:endParaRPr lang="en-GB" sz="3500" dirty="0"/>
          </a:p>
        </p:txBody>
      </p:sp>
      <p:pic>
        <p:nvPicPr>
          <p:cNvPr id="2" name="Picture 1">
            <a:extLst>
              <a:ext uri="{FF2B5EF4-FFF2-40B4-BE49-F238E27FC236}">
                <a16:creationId xmlns:a16="http://schemas.microsoft.com/office/drawing/2014/main" id="{9556492A-9A4B-57CB-365B-F7AC73A5F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3478" y="5588950"/>
            <a:ext cx="1419687" cy="1178340"/>
          </a:xfrm>
          <a:prstGeom prst="rect">
            <a:avLst/>
          </a:prstGeom>
        </p:spPr>
      </p:pic>
    </p:spTree>
    <p:extLst>
      <p:ext uri="{BB962C8B-B14F-4D97-AF65-F5344CB8AC3E}">
        <p14:creationId xmlns:p14="http://schemas.microsoft.com/office/powerpoint/2010/main" val="776928402"/>
      </p:ext>
    </p:extLst>
  </p:cSld>
  <p:clrMapOvr>
    <a:masterClrMapping/>
  </p:clrMapOvr>
  <p:transition spd="slow">
    <p:push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94E0AD-5E5F-00CB-28A2-88D30C6BC199}"/>
              </a:ext>
            </a:extLst>
          </p:cNvPr>
          <p:cNvSpPr txBox="1"/>
          <p:nvPr/>
        </p:nvSpPr>
        <p:spPr>
          <a:xfrm>
            <a:off x="445356" y="1373620"/>
            <a:ext cx="5457604" cy="3108543"/>
          </a:xfrm>
          <a:prstGeom prst="rect">
            <a:avLst/>
          </a:prstGeom>
          <a:noFill/>
        </p:spPr>
        <p:txBody>
          <a:bodyPr wrap="square">
            <a:spAutoFit/>
          </a:bodyPr>
          <a:lstStyle/>
          <a:p>
            <a:pPr algn="ctr"/>
            <a:r>
              <a:rPr lang="en-US" sz="2800" b="1" u="sng" dirty="0"/>
              <a:t>SCALABILITY</a:t>
            </a:r>
            <a:r>
              <a:rPr lang="en-US" sz="2800" dirty="0"/>
              <a:t> </a:t>
            </a:r>
          </a:p>
          <a:p>
            <a:pPr algn="ctr"/>
            <a:endParaRPr lang="en-US" sz="2800" dirty="0"/>
          </a:p>
          <a:p>
            <a:pPr algn="just"/>
            <a:r>
              <a:rPr lang="en-US" sz="2800" dirty="0"/>
              <a:t>Refers to an application's ability to handle workload variation while adding or removing users with minimal costs. </a:t>
            </a:r>
            <a:endParaRPr lang="en-GB" sz="2800" dirty="0"/>
          </a:p>
        </p:txBody>
      </p:sp>
      <p:pic>
        <p:nvPicPr>
          <p:cNvPr id="5" name="Picture 4">
            <a:extLst>
              <a:ext uri="{FF2B5EF4-FFF2-40B4-BE49-F238E27FC236}">
                <a16:creationId xmlns:a16="http://schemas.microsoft.com/office/drawing/2014/main" id="{D7E5EC2F-72CA-E8F9-7723-E35C466405A6}"/>
              </a:ext>
            </a:extLst>
          </p:cNvPr>
          <p:cNvPicPr>
            <a:picLocks noChangeAspect="1"/>
          </p:cNvPicPr>
          <p:nvPr/>
        </p:nvPicPr>
        <p:blipFill>
          <a:blip r:embed="rId3"/>
          <a:stretch>
            <a:fillRect/>
          </a:stretch>
        </p:blipFill>
        <p:spPr>
          <a:xfrm>
            <a:off x="6289041" y="826450"/>
            <a:ext cx="4762500" cy="4762500"/>
          </a:xfrm>
          <a:prstGeom prst="rect">
            <a:avLst/>
          </a:prstGeom>
        </p:spPr>
      </p:pic>
      <p:pic>
        <p:nvPicPr>
          <p:cNvPr id="2" name="Picture 1">
            <a:extLst>
              <a:ext uri="{FF2B5EF4-FFF2-40B4-BE49-F238E27FC236}">
                <a16:creationId xmlns:a16="http://schemas.microsoft.com/office/drawing/2014/main" id="{3D731BA8-6632-2B60-DCAE-9C5FFAF765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3478" y="5588950"/>
            <a:ext cx="1419687" cy="1178340"/>
          </a:xfrm>
          <a:prstGeom prst="rect">
            <a:avLst/>
          </a:prstGeom>
        </p:spPr>
      </p:pic>
    </p:spTree>
    <p:extLst>
      <p:ext uri="{BB962C8B-B14F-4D97-AF65-F5344CB8AC3E}">
        <p14:creationId xmlns:p14="http://schemas.microsoft.com/office/powerpoint/2010/main" val="296033755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2E31F1-D33E-554C-2174-F981BA568B7F}"/>
              </a:ext>
            </a:extLst>
          </p:cNvPr>
          <p:cNvSpPr txBox="1"/>
          <p:nvPr/>
        </p:nvSpPr>
        <p:spPr>
          <a:xfrm>
            <a:off x="313287" y="2028031"/>
            <a:ext cx="7205113" cy="3554819"/>
          </a:xfrm>
          <a:prstGeom prst="rect">
            <a:avLst/>
          </a:prstGeom>
          <a:noFill/>
        </p:spPr>
        <p:txBody>
          <a:bodyPr wrap="square">
            <a:spAutoFit/>
          </a:bodyPr>
          <a:lstStyle/>
          <a:p>
            <a:pPr marL="457200" indent="-457200" algn="just">
              <a:buFont typeface="Wingdings" panose="05000000000000000000" pitchFamily="2" charset="2"/>
              <a:buChar char="v"/>
            </a:pPr>
            <a:r>
              <a:rPr lang="en-US" sz="2500" dirty="0"/>
              <a:t>Land parcel fabric is like a digital quilt that helps organize and manage information about land parcels. It's a computer-based system that keeps track of different pieces of land, their boundaries, and related details in a structured and interconnected way. </a:t>
            </a:r>
          </a:p>
          <a:p>
            <a:pPr marL="457200" indent="-457200" algn="just">
              <a:buFont typeface="Wingdings" panose="05000000000000000000" pitchFamily="2" charset="2"/>
              <a:buChar char="v"/>
            </a:pPr>
            <a:r>
              <a:rPr lang="en-US" sz="2500" dirty="0"/>
              <a:t> A digital framework that brings together information about land parcels in a way that is easy to manage, analyze, and update. </a:t>
            </a:r>
          </a:p>
        </p:txBody>
      </p:sp>
      <p:sp>
        <p:nvSpPr>
          <p:cNvPr id="5" name="Rectangle 4">
            <a:extLst>
              <a:ext uri="{FF2B5EF4-FFF2-40B4-BE49-F238E27FC236}">
                <a16:creationId xmlns:a16="http://schemas.microsoft.com/office/drawing/2014/main" id="{E92FA773-022D-30E4-16AA-26E59E8D7A79}"/>
              </a:ext>
            </a:extLst>
          </p:cNvPr>
          <p:cNvSpPr/>
          <p:nvPr/>
        </p:nvSpPr>
        <p:spPr>
          <a:xfrm>
            <a:off x="1888345" y="565253"/>
            <a:ext cx="3220720" cy="95361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b="1" dirty="0"/>
              <a:t>LAND PARCEL FABRIC</a:t>
            </a:r>
          </a:p>
        </p:txBody>
      </p:sp>
      <p:pic>
        <p:nvPicPr>
          <p:cNvPr id="6" name="Picture 5">
            <a:extLst>
              <a:ext uri="{FF2B5EF4-FFF2-40B4-BE49-F238E27FC236}">
                <a16:creationId xmlns:a16="http://schemas.microsoft.com/office/drawing/2014/main" id="{21C653F3-8914-C811-7F2D-F38047954011}"/>
              </a:ext>
            </a:extLst>
          </p:cNvPr>
          <p:cNvPicPr>
            <a:picLocks noChangeAspect="1"/>
          </p:cNvPicPr>
          <p:nvPr/>
        </p:nvPicPr>
        <p:blipFill>
          <a:blip r:embed="rId3"/>
          <a:stretch>
            <a:fillRect/>
          </a:stretch>
        </p:blipFill>
        <p:spPr>
          <a:xfrm>
            <a:off x="7518400" y="2261121"/>
            <a:ext cx="4248553" cy="3088640"/>
          </a:xfrm>
          <a:prstGeom prst="rect">
            <a:avLst/>
          </a:prstGeom>
        </p:spPr>
      </p:pic>
      <p:pic>
        <p:nvPicPr>
          <p:cNvPr id="2" name="Picture 1">
            <a:extLst>
              <a:ext uri="{FF2B5EF4-FFF2-40B4-BE49-F238E27FC236}">
                <a16:creationId xmlns:a16="http://schemas.microsoft.com/office/drawing/2014/main" id="{608ACBE0-E333-BA3C-6113-D84DF801EA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3478" y="5588950"/>
            <a:ext cx="1419687" cy="1178340"/>
          </a:xfrm>
          <a:prstGeom prst="rect">
            <a:avLst/>
          </a:prstGeom>
        </p:spPr>
      </p:pic>
    </p:spTree>
    <p:extLst>
      <p:ext uri="{BB962C8B-B14F-4D97-AF65-F5344CB8AC3E}">
        <p14:creationId xmlns:p14="http://schemas.microsoft.com/office/powerpoint/2010/main" val="4263186237"/>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C77A8-1FFF-7B26-325E-535DFD43C76A}"/>
              </a:ext>
            </a:extLst>
          </p:cNvPr>
          <p:cNvSpPr>
            <a:spLocks noGrp="1"/>
          </p:cNvSpPr>
          <p:nvPr>
            <p:ph type="ctrTitle"/>
          </p:nvPr>
        </p:nvSpPr>
        <p:spPr>
          <a:xfrm>
            <a:off x="1549478" y="2892581"/>
            <a:ext cx="9144000" cy="2387600"/>
          </a:xfrm>
        </p:spPr>
        <p:txBody>
          <a:bodyPr>
            <a:normAutofit fontScale="90000"/>
          </a:bodyPr>
          <a:lstStyle/>
          <a:p>
            <a:pPr algn="ctr"/>
            <a:r>
              <a:rPr lang="en-GB" sz="8000" dirty="0"/>
              <a:t>DEMO</a:t>
            </a:r>
            <a:br>
              <a:rPr lang="en-GB" dirty="0"/>
            </a:br>
            <a:endParaRPr lang="en-GB" dirty="0"/>
          </a:p>
        </p:txBody>
      </p:sp>
      <p:pic>
        <p:nvPicPr>
          <p:cNvPr id="3" name="Picture 2">
            <a:extLst>
              <a:ext uri="{FF2B5EF4-FFF2-40B4-BE49-F238E27FC236}">
                <a16:creationId xmlns:a16="http://schemas.microsoft.com/office/drawing/2014/main" id="{969452DE-927F-E59A-8B9D-2DE6DBAFB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3478" y="5588950"/>
            <a:ext cx="1419687" cy="1178340"/>
          </a:xfrm>
          <a:prstGeom prst="rect">
            <a:avLst/>
          </a:prstGeom>
        </p:spPr>
      </p:pic>
    </p:spTree>
    <p:extLst>
      <p:ext uri="{BB962C8B-B14F-4D97-AF65-F5344CB8AC3E}">
        <p14:creationId xmlns:p14="http://schemas.microsoft.com/office/powerpoint/2010/main" val="2856290068"/>
      </p:ext>
    </p:extLst>
  </p:cSld>
  <p:clrMapOvr>
    <a:masterClrMapping/>
  </p:clrMapOvr>
  <p:transition spd="slow">
    <p:push/>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4.jpeg"/></Relationships>
</file>

<file path=ppt/theme/_rels/theme4.xml.rels><?xml version="1.0" encoding="UTF-8" standalone="yes"?>
<Relationships xmlns="http://schemas.openxmlformats.org/package/2006/relationships"><Relationship Id="rId1" Type="http://schemas.openxmlformats.org/officeDocument/2006/relationships/image" Target="../media/image5.jpeg"/></Relationships>
</file>

<file path=ppt/theme/_rels/theme6.xml.rels><?xml version="1.0" encoding="UTF-8" standalone="yes"?>
<Relationships xmlns="http://schemas.openxmlformats.org/package/2006/relationships"><Relationship Id="rId1" Type="http://schemas.openxmlformats.org/officeDocument/2006/relationships/image" Target="../media/image11.jpeg"/></Relationships>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3.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4.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5.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6.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7.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8.xml><?xml version="1.0" encoding="utf-8"?>
<a:theme xmlns:a="http://schemas.openxmlformats.org/drawingml/2006/main" name="1_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9.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
  <TotalTime>1889</TotalTime>
  <Words>1141</Words>
  <Application>Microsoft Office PowerPoint</Application>
  <PresentationFormat>Widescreen</PresentationFormat>
  <Paragraphs>94</Paragraphs>
  <Slides>12</Slides>
  <Notes>8</Notes>
  <HiddenSlides>0</HiddenSlides>
  <MMClips>0</MMClips>
  <ScaleCrop>false</ScaleCrop>
  <HeadingPairs>
    <vt:vector size="6" baseType="variant">
      <vt:variant>
        <vt:lpstr>Fonts Used</vt:lpstr>
      </vt:variant>
      <vt:variant>
        <vt:i4>13</vt:i4>
      </vt:variant>
      <vt:variant>
        <vt:lpstr>Theme</vt:lpstr>
      </vt:variant>
      <vt:variant>
        <vt:i4>9</vt:i4>
      </vt:variant>
      <vt:variant>
        <vt:lpstr>Slide Titles</vt:lpstr>
      </vt:variant>
      <vt:variant>
        <vt:i4>12</vt:i4>
      </vt:variant>
    </vt:vector>
  </HeadingPairs>
  <TitlesOfParts>
    <vt:vector size="34" baseType="lpstr">
      <vt:lpstr>Arial</vt:lpstr>
      <vt:lpstr>Calibri</vt:lpstr>
      <vt:lpstr>Calibri Light</vt:lpstr>
      <vt:lpstr>Calisto MT</vt:lpstr>
      <vt:lpstr>Century Gothic</vt:lpstr>
      <vt:lpstr>Corbel</vt:lpstr>
      <vt:lpstr>Gotham Narrow Book</vt:lpstr>
      <vt:lpstr>Gotham Narrow Medium</vt:lpstr>
      <vt:lpstr>Trebuchet MS</vt:lpstr>
      <vt:lpstr>Tw Cen MT</vt:lpstr>
      <vt:lpstr>Wingdings</vt:lpstr>
      <vt:lpstr>Wingdings 2</vt:lpstr>
      <vt:lpstr>Wingdings 3</vt:lpstr>
      <vt:lpstr>Facet</vt:lpstr>
      <vt:lpstr>1_Celestial</vt:lpstr>
      <vt:lpstr>Mesh</vt:lpstr>
      <vt:lpstr>Slate</vt:lpstr>
      <vt:lpstr>Depth</vt:lpstr>
      <vt:lpstr>Circuit</vt:lpstr>
      <vt:lpstr>Slice</vt:lpstr>
      <vt:lpstr>1_Depth</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Esri</dc:title>
  <dc:creator>Martins Ayoola</dc:creator>
  <cp:lastModifiedBy>Ojiemohin Odianonse</cp:lastModifiedBy>
  <cp:revision>16</cp:revision>
  <dcterms:created xsi:type="dcterms:W3CDTF">2023-11-23T11:19:46Z</dcterms:created>
  <dcterms:modified xsi:type="dcterms:W3CDTF">2023-12-02T09:37:41Z</dcterms:modified>
</cp:coreProperties>
</file>